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handoutMasterIdLst>
    <p:handoutMasterId r:id="rId49"/>
  </p:handoutMasterIdLst>
  <p:sldIdLst>
    <p:sldId id="669" r:id="rId2"/>
    <p:sldId id="1167" r:id="rId3"/>
    <p:sldId id="1029" r:id="rId4"/>
    <p:sldId id="1178" r:id="rId5"/>
    <p:sldId id="1196" r:id="rId6"/>
    <p:sldId id="1385" r:id="rId7"/>
    <p:sldId id="1198" r:id="rId8"/>
    <p:sldId id="1179" r:id="rId9"/>
    <p:sldId id="1221" r:id="rId10"/>
    <p:sldId id="1367" r:id="rId11"/>
    <p:sldId id="1202" r:id="rId12"/>
    <p:sldId id="1203" r:id="rId13"/>
    <p:sldId id="1205" r:id="rId14"/>
    <p:sldId id="1222" r:id="rId15"/>
    <p:sldId id="1204" r:id="rId16"/>
    <p:sldId id="1207" r:id="rId17"/>
    <p:sldId id="1226" r:id="rId18"/>
    <p:sldId id="1225" r:id="rId19"/>
    <p:sldId id="1208" r:id="rId20"/>
    <p:sldId id="1206" r:id="rId21"/>
    <p:sldId id="1212" r:id="rId22"/>
    <p:sldId id="1213" r:id="rId23"/>
    <p:sldId id="1211" r:id="rId24"/>
    <p:sldId id="1214" r:id="rId25"/>
    <p:sldId id="1215" r:id="rId26"/>
    <p:sldId id="1216" r:id="rId27"/>
    <p:sldId id="1366" r:id="rId28"/>
    <p:sldId id="1223" r:id="rId29"/>
    <p:sldId id="1217" r:id="rId30"/>
    <p:sldId id="1368" r:id="rId31"/>
    <p:sldId id="1369" r:id="rId32"/>
    <p:sldId id="1218" r:id="rId33"/>
    <p:sldId id="1370" r:id="rId34"/>
    <p:sldId id="1374" r:id="rId35"/>
    <p:sldId id="1371" r:id="rId36"/>
    <p:sldId id="1372" r:id="rId37"/>
    <p:sldId id="1376" r:id="rId38"/>
    <p:sldId id="1377" r:id="rId39"/>
    <p:sldId id="1219" r:id="rId40"/>
    <p:sldId id="920" r:id="rId41"/>
    <p:sldId id="919" r:id="rId42"/>
    <p:sldId id="1378" r:id="rId43"/>
    <p:sldId id="1380" r:id="rId44"/>
    <p:sldId id="1382" r:id="rId45"/>
    <p:sldId id="1383" r:id="rId46"/>
    <p:sldId id="1384" r:id="rId47"/>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CC99"/>
    <a:srgbClr val="4D6997"/>
    <a:srgbClr val="FF9933"/>
    <a:srgbClr val="CCFF99"/>
    <a:srgbClr val="000066"/>
    <a:srgbClr val="996600"/>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49" autoAdjust="0"/>
    <p:restoredTop sz="95649" autoAdjust="0"/>
  </p:normalViewPr>
  <p:slideViewPr>
    <p:cSldViewPr>
      <p:cViewPr>
        <p:scale>
          <a:sx n="118" d="100"/>
          <a:sy n="118" d="100"/>
        </p:scale>
        <p:origin x="960" y="336"/>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tiff>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tiff>
</file>

<file path=ppt/media/image29.png>
</file>

<file path=ppt/media/image3.png>
</file>

<file path=ppt/media/image30.tiff>
</file>

<file path=ppt/media/image31.tiff>
</file>

<file path=ppt/media/image32.png>
</file>

<file path=ppt/media/image33.jpeg>
</file>

<file path=ppt/media/image4.png>
</file>

<file path=ppt/media/image5.png>
</file>

<file path=ppt/media/image6.tiff>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1</a:t>
            </a:fld>
            <a:endParaRPr lang="en-US"/>
          </a:p>
        </p:txBody>
      </p:sp>
    </p:spTree>
    <p:extLst>
      <p:ext uri="{BB962C8B-B14F-4D97-AF65-F5344CB8AC3E}">
        <p14:creationId xmlns:p14="http://schemas.microsoft.com/office/powerpoint/2010/main" val="2187188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18</a:t>
            </a:fld>
            <a:endParaRPr lang="en-US"/>
          </a:p>
        </p:txBody>
      </p:sp>
    </p:spTree>
    <p:extLst>
      <p:ext uri="{BB962C8B-B14F-4D97-AF65-F5344CB8AC3E}">
        <p14:creationId xmlns:p14="http://schemas.microsoft.com/office/powerpoint/2010/main" val="1926853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28</a:t>
            </a:fld>
            <a:endParaRPr lang="en-US"/>
          </a:p>
        </p:txBody>
      </p:sp>
    </p:spTree>
    <p:extLst>
      <p:ext uri="{BB962C8B-B14F-4D97-AF65-F5344CB8AC3E}">
        <p14:creationId xmlns:p14="http://schemas.microsoft.com/office/powerpoint/2010/main" val="3109158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altLang="en-US"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40</a:t>
            </a:fld>
            <a:endParaRPr lang="en-US"/>
          </a:p>
        </p:txBody>
      </p:sp>
    </p:spTree>
    <p:extLst>
      <p:ext uri="{BB962C8B-B14F-4D97-AF65-F5344CB8AC3E}">
        <p14:creationId xmlns:p14="http://schemas.microsoft.com/office/powerpoint/2010/main" val="2820098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is not especially complex – the difficulty will be around this level, not some massively complicated </a:t>
            </a:r>
            <a:r>
              <a:rPr lang="en-US" dirty="0" err="1"/>
              <a:t>mapreduce</a:t>
            </a:r>
            <a:r>
              <a:rPr lang="en-US" dirty="0"/>
              <a:t> program. </a:t>
            </a:r>
          </a:p>
          <a:p>
            <a:r>
              <a:rPr lang="en-US" dirty="0"/>
              <a:t>On the other hand, don’t underestimate it – in previous years, the </a:t>
            </a:r>
            <a:r>
              <a:rPr lang="en-US" dirty="0" err="1"/>
              <a:t>mapreduce</a:t>
            </a:r>
            <a:r>
              <a:rPr lang="en-US" dirty="0"/>
              <a:t> questions (of similar difficulty as this, but with some differences) generally tend to be the questions that students had among the most difficulty with.</a:t>
            </a:r>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44</a:t>
            </a:fld>
            <a:endParaRPr lang="en-US"/>
          </a:p>
        </p:txBody>
      </p:sp>
    </p:spTree>
    <p:extLst>
      <p:ext uri="{BB962C8B-B14F-4D97-AF65-F5344CB8AC3E}">
        <p14:creationId xmlns:p14="http://schemas.microsoft.com/office/powerpoint/2010/main" val="7899038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45</a:t>
            </a:fld>
            <a:endParaRPr lang="en-US"/>
          </a:p>
        </p:txBody>
      </p:sp>
    </p:spTree>
    <p:extLst>
      <p:ext uri="{BB962C8B-B14F-4D97-AF65-F5344CB8AC3E}">
        <p14:creationId xmlns:p14="http://schemas.microsoft.com/office/powerpoint/2010/main" val="668189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It supports very simple but flexible</a:t>
            </a:r>
            <a:r>
              <a:rPr lang="en-SG" baseline="0" dirty="0"/>
              <a:t> data models.</a:t>
            </a:r>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3</a:t>
            </a:fld>
            <a:endParaRPr lang="en-US"/>
          </a:p>
        </p:txBody>
      </p:sp>
    </p:spTree>
    <p:extLst>
      <p:ext uri="{BB962C8B-B14F-4D97-AF65-F5344CB8AC3E}">
        <p14:creationId xmlns:p14="http://schemas.microsoft.com/office/powerpoint/2010/main" val="3383005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It supports very simple but flexible</a:t>
            </a:r>
            <a:r>
              <a:rPr lang="en-SG" baseline="0" dirty="0"/>
              <a:t> data models.</a:t>
            </a:r>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4</a:t>
            </a:fld>
            <a:endParaRPr lang="en-US"/>
          </a:p>
        </p:txBody>
      </p:sp>
    </p:spTree>
    <p:extLst>
      <p:ext uri="{BB962C8B-B14F-4D97-AF65-F5344CB8AC3E}">
        <p14:creationId xmlns:p14="http://schemas.microsoft.com/office/powerpoint/2010/main" val="5645803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Duplication means that when updating the table, there is additional costs involved in keeping the tables in sync. So this is a tradeoff between fast reads and writes but additional update costs in NoSQL. In some cases updates may be rare, or even can be ignored, i.e. we allow the tables to go out of sync, which may be fine for some applications (e.g. it may be fine to display a post with the user name “at time of posting”). So in the end it is a tradeoff that has to be carefully made based on profiling, application / business needs etc.</a:t>
            </a:r>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7</a:t>
            </a:fld>
            <a:endParaRPr lang="en-US"/>
          </a:p>
        </p:txBody>
      </p:sp>
    </p:spTree>
    <p:extLst>
      <p:ext uri="{BB962C8B-B14F-4D97-AF65-F5344CB8AC3E}">
        <p14:creationId xmlns:p14="http://schemas.microsoft.com/office/powerpoint/2010/main" val="2943793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8</a:t>
            </a:fld>
            <a:endParaRPr lang="en-US"/>
          </a:p>
        </p:txBody>
      </p:sp>
    </p:spTree>
    <p:extLst>
      <p:ext uri="{BB962C8B-B14F-4D97-AF65-F5344CB8AC3E}">
        <p14:creationId xmlns:p14="http://schemas.microsoft.com/office/powerpoint/2010/main" val="62515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9</a:t>
            </a:fld>
            <a:endParaRPr lang="en-US"/>
          </a:p>
        </p:txBody>
      </p:sp>
    </p:spTree>
    <p:extLst>
      <p:ext uri="{BB962C8B-B14F-4D97-AF65-F5344CB8AC3E}">
        <p14:creationId xmlns:p14="http://schemas.microsoft.com/office/powerpoint/2010/main" val="279995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13</a:t>
            </a:fld>
            <a:endParaRPr lang="en-US"/>
          </a:p>
        </p:txBody>
      </p:sp>
    </p:spTree>
    <p:extLst>
      <p:ext uri="{BB962C8B-B14F-4D97-AF65-F5344CB8AC3E}">
        <p14:creationId xmlns:p14="http://schemas.microsoft.com/office/powerpoint/2010/main" val="2459224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a:defRPr/>
            </a:pPr>
            <a:fld id="{A0D86A14-AC1F-4C9A-8DDE-CE6B11F31194}" type="slidenum">
              <a:rPr lang="en-US" smtClean="0"/>
              <a:pPr>
                <a:defRPr/>
              </a:pPr>
              <a:t>14</a:t>
            </a:fld>
            <a:endParaRPr lang="en-US"/>
          </a:p>
        </p:txBody>
      </p:sp>
    </p:spTree>
    <p:extLst>
      <p:ext uri="{BB962C8B-B14F-4D97-AF65-F5344CB8AC3E}">
        <p14:creationId xmlns:p14="http://schemas.microsoft.com/office/powerpoint/2010/main" val="11183420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in </a:t>
            </a:r>
            <a:r>
              <a:rPr lang="en-US" dirty="0" err="1"/>
              <a:t>mapreduce</a:t>
            </a:r>
            <a:r>
              <a:rPr lang="en-US" dirty="0"/>
              <a:t> where the key is used to decide which reducer each reducer handles each tuple; this is similar</a:t>
            </a:r>
          </a:p>
        </p:txBody>
      </p:sp>
      <p:sp>
        <p:nvSpPr>
          <p:cNvPr id="4" name="Slide Number Placeholder 3"/>
          <p:cNvSpPr>
            <a:spLocks noGrp="1"/>
          </p:cNvSpPr>
          <p:nvPr>
            <p:ph type="sldNum" sz="quarter" idx="5"/>
          </p:nvPr>
        </p:nvSpPr>
        <p:spPr/>
        <p:txBody>
          <a:bodyPr/>
          <a:lstStyle/>
          <a:p>
            <a:pPr>
              <a:defRPr/>
            </a:pPr>
            <a:fld id="{A0D86A14-AC1F-4C9A-8DDE-CE6B11F31194}" type="slidenum">
              <a:rPr lang="en-US" smtClean="0"/>
              <a:pPr>
                <a:defRPr/>
              </a:pPr>
              <a:t>16</a:t>
            </a:fld>
            <a:endParaRPr lang="en-US"/>
          </a:p>
        </p:txBody>
      </p:sp>
    </p:spTree>
    <p:extLst>
      <p:ext uri="{BB962C8B-B14F-4D97-AF65-F5344CB8AC3E}">
        <p14:creationId xmlns:p14="http://schemas.microsoft.com/office/powerpoint/2010/main" val="3649199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8130" name="Rectangle 2"/>
          <p:cNvSpPr>
            <a:spLocks noGrp="1" noChangeArrowheads="1"/>
          </p:cNvSpPr>
          <p:nvPr>
            <p:ph type="ctrTitle"/>
          </p:nvPr>
        </p:nvSpPr>
        <p:spPr>
          <a:xfrm>
            <a:off x="2133601" y="1371600"/>
            <a:ext cx="6477000" cy="1752600"/>
          </a:xfrm>
        </p:spPr>
        <p:txBody>
          <a:bodyPr/>
          <a:lstStyle>
            <a:lvl1pPr>
              <a:defRPr sz="4200"/>
            </a:lvl1pPr>
          </a:lstStyle>
          <a:p>
            <a:r>
              <a:rPr lang="en-US"/>
              <a:t>Click to edit Master title style</a:t>
            </a:r>
          </a:p>
        </p:txBody>
      </p:sp>
      <p:sp>
        <p:nvSpPr>
          <p:cNvPr id="48131" name="Rectangle 3"/>
          <p:cNvSpPr>
            <a:spLocks noGrp="1" noChangeArrowheads="1"/>
          </p:cNvSpPr>
          <p:nvPr>
            <p:ph type="subTitle" idx="1"/>
          </p:nvPr>
        </p:nvSpPr>
        <p:spPr>
          <a:xfrm>
            <a:off x="2133601" y="3733800"/>
            <a:ext cx="6477000" cy="1981200"/>
          </a:xfrm>
        </p:spPr>
        <p:txBody>
          <a:bodyPr/>
          <a:lstStyle>
            <a:lvl1pPr marL="0" indent="0">
              <a:buFont typeface="Wingdings" pitchFamily="2" charset="2"/>
              <a:buNone/>
              <a:defRPr/>
            </a:lvl1pPr>
          </a:lstStyle>
          <a:p>
            <a:r>
              <a:rPr lang="en-US"/>
              <a:t>Click to edit Master subtitle style</a:t>
            </a:r>
          </a:p>
        </p:txBody>
      </p:sp>
      <p:sp>
        <p:nvSpPr>
          <p:cNvPr id="2" name="Slide Number Placeholder 1"/>
          <p:cNvSpPr>
            <a:spLocks noGrp="1"/>
          </p:cNvSpPr>
          <p:nvPr>
            <p:ph type="sldNum" sz="quarter" idx="10"/>
          </p:nvPr>
        </p:nvSpPr>
        <p:spPr/>
        <p:txBody>
          <a:bodyPr/>
          <a:lstStyle/>
          <a:p>
            <a:fld id="{95C605C4-1F5B-4B2B-8458-3FC432AF1FAC}" type="slidenum">
              <a:rPr lang="en-US" smtClean="0"/>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0"/>
          </p:nvPr>
        </p:nvSpPr>
        <p:spPr/>
        <p:txBody>
          <a:bodyPr/>
          <a:lstStyle/>
          <a:p>
            <a:fld id="{95C605C4-1F5B-4B2B-8458-3FC432AF1FAC}"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bg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95C605C4-1F5B-4B2B-8458-3FC432AF1FAC}"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95C605C4-1F5B-4B2B-8458-3FC432AF1FAC}" type="slidenum">
              <a:rPr lang="en-US" smtClean="0"/>
              <a:pPr/>
              <a:t>‹#›</a:t>
            </a:fld>
            <a:endParaRPr lang="en-US"/>
          </a:p>
        </p:txBody>
      </p:sp>
    </p:spTree>
    <p:extLst>
      <p:ext uri="{BB962C8B-B14F-4D97-AF65-F5344CB8AC3E}">
        <p14:creationId xmlns:p14="http://schemas.microsoft.com/office/powerpoint/2010/main" val="1521134250"/>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er">
    <p:spTree>
      <p:nvGrpSpPr>
        <p:cNvPr id="1" name=""/>
        <p:cNvGrpSpPr/>
        <p:nvPr/>
      </p:nvGrpSpPr>
      <p:grpSpPr>
        <a:xfrm>
          <a:off x="0" y="0"/>
          <a:ext cx="0" cy="0"/>
          <a:chOff x="0" y="0"/>
          <a:chExt cx="0" cy="0"/>
        </a:xfrm>
      </p:grpSpPr>
      <p:sp>
        <p:nvSpPr>
          <p:cNvPr id="4" name="Title 1"/>
          <p:cNvSpPr>
            <a:spLocks noGrp="1"/>
          </p:cNvSpPr>
          <p:nvPr>
            <p:ph type="title"/>
          </p:nvPr>
        </p:nvSpPr>
        <p:spPr>
          <a:xfrm>
            <a:off x="0" y="2895600"/>
            <a:ext cx="9144000" cy="1028700"/>
          </a:xfrm>
        </p:spPr>
        <p:txBody>
          <a:bodyPr/>
          <a:lstStyle>
            <a:lvl1pPr algn="ctr">
              <a:defRPr sz="4000" b="1">
                <a:latin typeface="+mn-lt"/>
              </a:defRPr>
            </a:lvl1pPr>
          </a:lstStyle>
          <a:p>
            <a:r>
              <a:rPr lang="en-US" dirty="0"/>
              <a:t>Click to edit Master title style</a:t>
            </a:r>
          </a:p>
        </p:txBody>
      </p:sp>
      <p:sp>
        <p:nvSpPr>
          <p:cNvPr id="2" name="Slide Number Placeholder 1"/>
          <p:cNvSpPr>
            <a:spLocks noGrp="1"/>
          </p:cNvSpPr>
          <p:nvPr>
            <p:ph type="sldNum" sz="quarter" idx="10"/>
          </p:nvPr>
        </p:nvSpPr>
        <p:spPr/>
        <p:txBody>
          <a:bodyPr/>
          <a:lstStyle/>
          <a:p>
            <a:fld id="{95C605C4-1F5B-4B2B-8458-3FC432AF1FAC}"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114300"/>
            <a:ext cx="8686800" cy="1028700"/>
          </a:xfrm>
          <a:prstGeom prst="rect">
            <a:avLst/>
          </a:prstGeom>
          <a:noFill/>
          <a:ln w="9525">
            <a:noFill/>
            <a:miter lim="800000"/>
            <a:headEnd/>
            <a:tailEnd/>
          </a:ln>
        </p:spPr>
        <p:txBody>
          <a:bodyPr vert="horz" wrap="square" lIns="91425" tIns="45713" rIns="91425" bIns="45713" numCol="1" anchor="ctr" anchorCtr="0" compatLnSpc="1">
            <a:prstTxWarp prst="textNoShape">
              <a:avLst/>
            </a:prstTxWarp>
          </a:bodyPr>
          <a:lstStyle/>
          <a:p>
            <a:pPr lvl="0"/>
            <a:r>
              <a:rPr lang="en-US" dirty="0"/>
              <a:t>Click to edit Master title style</a:t>
            </a:r>
          </a:p>
        </p:txBody>
      </p:sp>
      <p:sp>
        <p:nvSpPr>
          <p:cNvPr id="1027" name="Rectangle 3"/>
          <p:cNvSpPr>
            <a:spLocks noGrp="1" noChangeArrowheads="1"/>
          </p:cNvSpPr>
          <p:nvPr>
            <p:ph type="body" idx="1"/>
          </p:nvPr>
        </p:nvSpPr>
        <p:spPr bwMode="auto">
          <a:xfrm>
            <a:off x="381000" y="1066800"/>
            <a:ext cx="8458200" cy="51054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bg1"/>
                </a:solidFill>
              </a:defRPr>
            </a:lvl1pPr>
          </a:lstStyle>
          <a:p>
            <a:fld id="{95C605C4-1F5B-4B2B-8458-3FC432AF1FAC}"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6" r:id="rId3"/>
    <p:sldLayoutId id="2147483658" r:id="rId4"/>
    <p:sldLayoutId id="2147483654" r:id="rId5"/>
  </p:sldLayoutIdLst>
  <p:transition/>
  <p:hf hdr="0" ftr="0" dt="0"/>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2.png"/><Relationship Id="rId11" Type="http://schemas.openxmlformats.org/officeDocument/2006/relationships/image" Target="../media/image24.png"/><Relationship Id="rId5" Type="http://schemas.openxmlformats.org/officeDocument/2006/relationships/image" Target="../media/image21.png"/><Relationship Id="rId10" Type="http://schemas.openxmlformats.org/officeDocument/2006/relationships/image" Target="../media/image8.png"/><Relationship Id="rId4" Type="http://schemas.openxmlformats.org/officeDocument/2006/relationships/image" Target="../media/image20.png"/><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1.tif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4"/>
          <p:cNvSpPr>
            <a:spLocks noChangeArrowheads="1"/>
          </p:cNvSpPr>
          <p:nvPr/>
        </p:nvSpPr>
        <p:spPr bwMode="auto">
          <a:xfrm>
            <a:off x="76200" y="1219200"/>
            <a:ext cx="8991600" cy="1371601"/>
          </a:xfrm>
          <a:prstGeom prst="rect">
            <a:avLst/>
          </a:prstGeom>
          <a:noFill/>
          <a:ln w="9525">
            <a:noFill/>
            <a:miter lim="800000"/>
            <a:headEnd/>
            <a:tailEnd/>
          </a:ln>
        </p:spPr>
        <p:txBody>
          <a:bodyPr lIns="91425" tIns="45713" rIns="91425" bIns="45713" anchor="ctr"/>
          <a:lstStyle/>
          <a:p>
            <a:pPr algn="ctr" eaLnBrk="1" hangingPunct="1"/>
            <a:r>
              <a:rPr lang="en-SG" sz="3600" dirty="0">
                <a:solidFill>
                  <a:schemeClr val="bg2"/>
                </a:solidFill>
                <a:latin typeface="Gill Sans"/>
                <a:cs typeface="Gill Sans"/>
              </a:rPr>
              <a:t>CS4225/CS5425 Big Data Systems for Data Science</a:t>
            </a:r>
            <a:endParaRPr lang="en-US" sz="3600" dirty="0">
              <a:solidFill>
                <a:schemeClr val="bg2"/>
              </a:solidFill>
              <a:latin typeface="Gill Sans"/>
              <a:cs typeface="Gill Sans"/>
            </a:endParaRPr>
          </a:p>
        </p:txBody>
      </p:sp>
      <p:sp>
        <p:nvSpPr>
          <p:cNvPr id="11" name="Rectangle 3"/>
          <p:cNvSpPr txBox="1">
            <a:spLocks noChangeArrowheads="1"/>
          </p:cNvSpPr>
          <p:nvPr/>
        </p:nvSpPr>
        <p:spPr bwMode="auto">
          <a:xfrm>
            <a:off x="914400" y="3763177"/>
            <a:ext cx="3886200" cy="11430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defTabSz="914259" eaLnBrk="1" hangingPunct="1">
              <a:buClr>
                <a:srgbClr val="5675A9"/>
              </a:buClr>
              <a:buSzPct val="75000"/>
              <a:defRPr/>
            </a:pPr>
            <a:r>
              <a:rPr lang="en-US" sz="2000" b="0" kern="0" dirty="0">
                <a:solidFill>
                  <a:schemeClr val="bg2"/>
                </a:solidFill>
                <a:latin typeface="Gill Sans"/>
                <a:cs typeface="Gill Sans"/>
              </a:rPr>
              <a:t>Bryan Hooi</a:t>
            </a:r>
          </a:p>
          <a:p>
            <a:pPr defTabSz="914259" eaLnBrk="1" hangingPunct="1">
              <a:buClr>
                <a:srgbClr val="5675A9"/>
              </a:buClr>
              <a:buSzPct val="75000"/>
              <a:defRPr/>
            </a:pPr>
            <a:r>
              <a:rPr lang="en-US" sz="2000" b="0" kern="0" dirty="0">
                <a:solidFill>
                  <a:schemeClr val="bg2"/>
                </a:solidFill>
                <a:latin typeface="Gill Sans"/>
                <a:cs typeface="Gill Sans"/>
              </a:rPr>
              <a:t>School of Computing</a:t>
            </a:r>
          </a:p>
          <a:p>
            <a:pPr defTabSz="914259" eaLnBrk="1" hangingPunct="1">
              <a:buClr>
                <a:srgbClr val="5675A9"/>
              </a:buClr>
              <a:buSzPct val="75000"/>
              <a:defRPr/>
            </a:pPr>
            <a:r>
              <a:rPr lang="en-US" sz="2000" b="0" kern="0" dirty="0">
                <a:solidFill>
                  <a:schemeClr val="bg2"/>
                </a:solidFill>
                <a:latin typeface="Gill Sans"/>
                <a:cs typeface="Gill Sans"/>
              </a:rPr>
              <a:t>National University of Singapore</a:t>
            </a:r>
          </a:p>
          <a:p>
            <a:pPr defTabSz="914259" eaLnBrk="1" hangingPunct="1">
              <a:buClr>
                <a:srgbClr val="5675A9"/>
              </a:buClr>
              <a:buSzPct val="75000"/>
              <a:defRPr/>
            </a:pPr>
            <a:r>
              <a:rPr lang="en-US" sz="2000" b="0" kern="0" dirty="0" err="1">
                <a:solidFill>
                  <a:schemeClr val="bg2"/>
                </a:solidFill>
                <a:latin typeface="Gill Sans"/>
                <a:cs typeface="Gill Sans"/>
              </a:rPr>
              <a:t>bhooi@comp.nus.edu.sg</a:t>
            </a:r>
            <a:endParaRPr lang="en-US" sz="2000" b="0" kern="0" dirty="0">
              <a:solidFill>
                <a:schemeClr val="bg2"/>
              </a:solidFill>
              <a:latin typeface="Gill Sans"/>
              <a:cs typeface="Gill Sans"/>
            </a:endParaRPr>
          </a:p>
        </p:txBody>
      </p:sp>
      <p:sp>
        <p:nvSpPr>
          <p:cNvPr id="7" name="Rectangle 14"/>
          <p:cNvSpPr>
            <a:spLocks noChangeArrowheads="1"/>
          </p:cNvSpPr>
          <p:nvPr/>
        </p:nvSpPr>
        <p:spPr bwMode="auto">
          <a:xfrm>
            <a:off x="76200" y="2362200"/>
            <a:ext cx="8991600" cy="914400"/>
          </a:xfrm>
          <a:prstGeom prst="rect">
            <a:avLst/>
          </a:prstGeom>
          <a:noFill/>
          <a:ln w="9525">
            <a:noFill/>
            <a:miter lim="800000"/>
            <a:headEnd/>
            <a:tailEnd/>
          </a:ln>
        </p:spPr>
        <p:txBody>
          <a:bodyPr lIns="91425" tIns="45713" rIns="91425" bIns="45713" anchor="ctr"/>
          <a:lstStyle/>
          <a:p>
            <a:pPr algn="ctr" eaLnBrk="1" hangingPunct="1"/>
            <a:r>
              <a:rPr lang="en-US" sz="3200" b="0" dirty="0">
                <a:solidFill>
                  <a:schemeClr val="bg2"/>
                </a:solidFill>
                <a:latin typeface="Gill Sans"/>
                <a:cs typeface="Gill Sans"/>
              </a:rPr>
              <a:t>NoSQL and Basics of Distributed Databases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4600" y="5388634"/>
            <a:ext cx="2648857" cy="1469366"/>
          </a:xfrm>
          <a:prstGeom prst="rect">
            <a:avLst/>
          </a:prstGeom>
        </p:spPr>
      </p:pic>
      <p:sp>
        <p:nvSpPr>
          <p:cNvPr id="5" name="Slide Number Placeholder 4"/>
          <p:cNvSpPr>
            <a:spLocks noGrp="1"/>
          </p:cNvSpPr>
          <p:nvPr>
            <p:ph type="sldNum" sz="quarter" idx="10"/>
          </p:nvPr>
        </p:nvSpPr>
        <p:spPr/>
        <p:txBody>
          <a:bodyPr/>
          <a:lstStyle/>
          <a:p>
            <a:fld id="{95C605C4-1F5B-4B2B-8458-3FC432AF1FAC}" type="slidenum">
              <a:rPr lang="en-US" smtClean="0"/>
              <a:t>1</a:t>
            </a:fld>
            <a:endParaRPr lang="en-US"/>
          </a:p>
        </p:txBody>
      </p:sp>
    </p:spTree>
    <p:extLst>
      <p:ext uri="{BB962C8B-B14F-4D97-AF65-F5344CB8AC3E}">
        <p14:creationId xmlns:p14="http://schemas.microsoft.com/office/powerpoint/2010/main" val="34225280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C1F586-567A-FE44-858B-26BA5C8DFA1D}"/>
              </a:ext>
            </a:extLst>
          </p:cNvPr>
          <p:cNvSpPr>
            <a:spLocks noGrp="1"/>
          </p:cNvSpPr>
          <p:nvPr>
            <p:ph idx="1"/>
          </p:nvPr>
        </p:nvSpPr>
        <p:spPr/>
        <p:txBody>
          <a:bodyPr/>
          <a:lstStyle/>
          <a:p>
            <a:r>
              <a:rPr lang="en-US" dirty="0"/>
              <a:t>In today’s lecture, we focus on how NoSQL systems are implemented as distributed databases. </a:t>
            </a:r>
          </a:p>
          <a:p>
            <a:r>
              <a:rPr lang="en-US" dirty="0"/>
              <a:t>Many of today’s concepts will be relevant to distributed databases more generally, including both NoSQL, as well as relational databases.</a:t>
            </a:r>
          </a:p>
          <a:p>
            <a:r>
              <a:rPr lang="en-US" dirty="0"/>
              <a:t>Why distributed databases?</a:t>
            </a:r>
          </a:p>
          <a:p>
            <a:pPr lvl="1"/>
            <a:r>
              <a:rPr lang="en-US" b="1" dirty="0"/>
              <a:t>Scalability</a:t>
            </a:r>
            <a:r>
              <a:rPr lang="en-US" dirty="0"/>
              <a:t>: allow database sizes to scale simply by adding more nodes</a:t>
            </a:r>
          </a:p>
          <a:p>
            <a:pPr lvl="1"/>
            <a:r>
              <a:rPr lang="en-US" b="1" dirty="0"/>
              <a:t>Availability / Fault Tolerance: </a:t>
            </a:r>
            <a:r>
              <a:rPr lang="en-US" dirty="0"/>
              <a:t>if one node fails, others can still server requests</a:t>
            </a:r>
          </a:p>
          <a:p>
            <a:pPr lvl="1"/>
            <a:r>
              <a:rPr lang="en-US" b="1" dirty="0"/>
              <a:t>Latency</a:t>
            </a:r>
            <a:r>
              <a:rPr lang="en-US" dirty="0"/>
              <a:t>: generally, each request is served by the closest replica, reducing latency, particularly when the database is distributed over a wide geographical area (e.g., globally)</a:t>
            </a:r>
          </a:p>
        </p:txBody>
      </p:sp>
      <p:sp>
        <p:nvSpPr>
          <p:cNvPr id="3" name="Title 2">
            <a:extLst>
              <a:ext uri="{FF2B5EF4-FFF2-40B4-BE49-F238E27FC236}">
                <a16:creationId xmlns:a16="http://schemas.microsoft.com/office/drawing/2014/main" id="{0548B01B-AB02-6543-9949-DD0555BB3DD7}"/>
              </a:ext>
            </a:extLst>
          </p:cNvPr>
          <p:cNvSpPr>
            <a:spLocks noGrp="1"/>
          </p:cNvSpPr>
          <p:nvPr>
            <p:ph type="title"/>
          </p:nvPr>
        </p:nvSpPr>
        <p:spPr/>
        <p:txBody>
          <a:bodyPr/>
          <a:lstStyle/>
          <a:p>
            <a:r>
              <a:rPr lang="en-US" dirty="0"/>
              <a:t>Introduction and Motivation</a:t>
            </a:r>
          </a:p>
        </p:txBody>
      </p:sp>
      <p:sp>
        <p:nvSpPr>
          <p:cNvPr id="4" name="Slide Number Placeholder 3">
            <a:extLst>
              <a:ext uri="{FF2B5EF4-FFF2-40B4-BE49-F238E27FC236}">
                <a16:creationId xmlns:a16="http://schemas.microsoft.com/office/drawing/2014/main" id="{DA602990-9B3A-AF46-97C5-F8BC6A54D2D7}"/>
              </a:ext>
            </a:extLst>
          </p:cNvPr>
          <p:cNvSpPr>
            <a:spLocks noGrp="1"/>
          </p:cNvSpPr>
          <p:nvPr>
            <p:ph type="sldNum" sz="quarter" idx="10"/>
          </p:nvPr>
        </p:nvSpPr>
        <p:spPr/>
        <p:txBody>
          <a:bodyPr/>
          <a:lstStyle/>
          <a:p>
            <a:fld id="{95C605C4-1F5B-4B2B-8458-3FC432AF1FAC}" type="slidenum">
              <a:rPr lang="en-US" smtClean="0"/>
              <a:t>10</a:t>
            </a:fld>
            <a:endParaRPr lang="en-US"/>
          </a:p>
        </p:txBody>
      </p:sp>
    </p:spTree>
    <p:extLst>
      <p:ext uri="{BB962C8B-B14F-4D97-AF65-F5344CB8AC3E}">
        <p14:creationId xmlns:p14="http://schemas.microsoft.com/office/powerpoint/2010/main" val="4079001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055693-2F6D-1349-A267-DF495A3F82CF}"/>
              </a:ext>
            </a:extLst>
          </p:cNvPr>
          <p:cNvSpPr>
            <a:spLocks noGrp="1"/>
          </p:cNvSpPr>
          <p:nvPr>
            <p:ph idx="1"/>
          </p:nvPr>
        </p:nvSpPr>
        <p:spPr/>
        <p:txBody>
          <a:bodyPr/>
          <a:lstStyle/>
          <a:p>
            <a:r>
              <a:rPr lang="en-US" dirty="0"/>
              <a:t>Users should not be required to know how the data is physically distributed, partitioned, or replicated.</a:t>
            </a:r>
          </a:p>
          <a:p>
            <a:r>
              <a:rPr lang="en-US" dirty="0"/>
              <a:t>A query that works on a single node database should still work on a distributed database.</a:t>
            </a:r>
          </a:p>
        </p:txBody>
      </p:sp>
      <p:sp>
        <p:nvSpPr>
          <p:cNvPr id="3" name="Title 2">
            <a:extLst>
              <a:ext uri="{FF2B5EF4-FFF2-40B4-BE49-F238E27FC236}">
                <a16:creationId xmlns:a16="http://schemas.microsoft.com/office/drawing/2014/main" id="{11C07A00-BCFA-0E48-81BD-AE016CECAE3A}"/>
              </a:ext>
            </a:extLst>
          </p:cNvPr>
          <p:cNvSpPr>
            <a:spLocks noGrp="1"/>
          </p:cNvSpPr>
          <p:nvPr>
            <p:ph type="title"/>
          </p:nvPr>
        </p:nvSpPr>
        <p:spPr/>
        <p:txBody>
          <a:bodyPr/>
          <a:lstStyle/>
          <a:p>
            <a:r>
              <a:rPr lang="en-US" dirty="0"/>
              <a:t>Data Transparency</a:t>
            </a:r>
          </a:p>
        </p:txBody>
      </p:sp>
      <p:sp>
        <p:nvSpPr>
          <p:cNvPr id="4" name="Slide Number Placeholder 3">
            <a:extLst>
              <a:ext uri="{FF2B5EF4-FFF2-40B4-BE49-F238E27FC236}">
                <a16:creationId xmlns:a16="http://schemas.microsoft.com/office/drawing/2014/main" id="{9F85671F-51CB-7B4A-A066-231534710AC0}"/>
              </a:ext>
            </a:extLst>
          </p:cNvPr>
          <p:cNvSpPr>
            <a:spLocks noGrp="1"/>
          </p:cNvSpPr>
          <p:nvPr>
            <p:ph type="sldNum" sz="quarter" idx="10"/>
          </p:nvPr>
        </p:nvSpPr>
        <p:spPr/>
        <p:txBody>
          <a:bodyPr/>
          <a:lstStyle/>
          <a:p>
            <a:fld id="{95C605C4-1F5B-4B2B-8458-3FC432AF1FAC}" type="slidenum">
              <a:rPr lang="en-US" smtClean="0"/>
              <a:t>11</a:t>
            </a:fld>
            <a:endParaRPr lang="en-US"/>
          </a:p>
        </p:txBody>
      </p:sp>
    </p:spTree>
    <p:extLst>
      <p:ext uri="{BB962C8B-B14F-4D97-AF65-F5344CB8AC3E}">
        <p14:creationId xmlns:p14="http://schemas.microsoft.com/office/powerpoint/2010/main" val="301699350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967F4F-F3CF-C840-9864-F79AF4B0AFAD}"/>
              </a:ext>
            </a:extLst>
          </p:cNvPr>
          <p:cNvSpPr>
            <a:spLocks noGrp="1"/>
          </p:cNvSpPr>
          <p:nvPr>
            <p:ph idx="1"/>
          </p:nvPr>
        </p:nvSpPr>
        <p:spPr>
          <a:xfrm>
            <a:off x="381000" y="1066800"/>
            <a:ext cx="4419600" cy="5289550"/>
          </a:xfrm>
        </p:spPr>
        <p:txBody>
          <a:bodyPr>
            <a:normAutofit lnSpcReduction="10000"/>
          </a:bodyPr>
          <a:lstStyle/>
          <a:p>
            <a:r>
              <a:rPr lang="en-US" dirty="0"/>
              <a:t>All nodes in a distributed database are well-behaved (i.e. they follow the protocol we designed for them; not ‘adversarial’ or trying to corrupt the database)</a:t>
            </a:r>
          </a:p>
          <a:p>
            <a:pPr lvl="1"/>
            <a:r>
              <a:rPr lang="en-US" dirty="0"/>
              <a:t>Out of syllabus: If we cannot trust the other nodes, we need a ‘Byzantine Fault Tolerant’ protocol, which allows the system to function correctly even when some of its nodes behave arbitrarily (including maliciously). Blockchains achieve this goal (using a decentralized ledger, and various consensus mechanisms)</a:t>
            </a:r>
          </a:p>
        </p:txBody>
      </p:sp>
      <p:sp>
        <p:nvSpPr>
          <p:cNvPr id="3" name="Title 2">
            <a:extLst>
              <a:ext uri="{FF2B5EF4-FFF2-40B4-BE49-F238E27FC236}">
                <a16:creationId xmlns:a16="http://schemas.microsoft.com/office/drawing/2014/main" id="{BE2DBFA7-9515-9740-BC40-D0CF4C55AA51}"/>
              </a:ext>
            </a:extLst>
          </p:cNvPr>
          <p:cNvSpPr>
            <a:spLocks noGrp="1"/>
          </p:cNvSpPr>
          <p:nvPr>
            <p:ph type="title"/>
          </p:nvPr>
        </p:nvSpPr>
        <p:spPr/>
        <p:txBody>
          <a:bodyPr/>
          <a:lstStyle/>
          <a:p>
            <a:r>
              <a:rPr lang="en-US" dirty="0"/>
              <a:t>Assumption of Distributed Databases</a:t>
            </a:r>
          </a:p>
        </p:txBody>
      </p:sp>
      <p:sp>
        <p:nvSpPr>
          <p:cNvPr id="4" name="Slide Number Placeholder 3">
            <a:extLst>
              <a:ext uri="{FF2B5EF4-FFF2-40B4-BE49-F238E27FC236}">
                <a16:creationId xmlns:a16="http://schemas.microsoft.com/office/drawing/2014/main" id="{39A00701-718F-E84E-8374-0DAADD20BC41}"/>
              </a:ext>
            </a:extLst>
          </p:cNvPr>
          <p:cNvSpPr>
            <a:spLocks noGrp="1"/>
          </p:cNvSpPr>
          <p:nvPr>
            <p:ph type="sldNum" sz="quarter" idx="10"/>
          </p:nvPr>
        </p:nvSpPr>
        <p:spPr/>
        <p:txBody>
          <a:bodyPr/>
          <a:lstStyle/>
          <a:p>
            <a:fld id="{95C605C4-1F5B-4B2B-8458-3FC432AF1FAC}" type="slidenum">
              <a:rPr lang="en-US" smtClean="0"/>
              <a:t>12</a:t>
            </a:fld>
            <a:endParaRPr lang="en-US"/>
          </a:p>
        </p:txBody>
      </p:sp>
      <p:pic>
        <p:nvPicPr>
          <p:cNvPr id="5" name="cat claw machine">
            <a:hlinkClick r:id="" action="ppaction://media"/>
            <a:extLst>
              <a:ext uri="{FF2B5EF4-FFF2-40B4-BE49-F238E27FC236}">
                <a16:creationId xmlns:a16="http://schemas.microsoft.com/office/drawing/2014/main" id="{D9D048BD-B0F5-1C4E-9A5D-BBCDF472DC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65725" y="1905000"/>
            <a:ext cx="3825875" cy="3825875"/>
          </a:xfrm>
          <a:prstGeom prst="rect">
            <a:avLst/>
          </a:prstGeom>
        </p:spPr>
      </p:pic>
    </p:spTree>
    <p:extLst>
      <p:ext uri="{BB962C8B-B14F-4D97-AF65-F5344CB8AC3E}">
        <p14:creationId xmlns:p14="http://schemas.microsoft.com/office/powerpoint/2010/main" val="13145489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repeatCount="indefinite"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C9A97F-789B-1944-AD8B-D3261C027547}"/>
              </a:ext>
            </a:extLst>
          </p:cNvPr>
          <p:cNvSpPr>
            <a:spLocks noGrp="1"/>
          </p:cNvSpPr>
          <p:nvPr>
            <p:ph type="title"/>
          </p:nvPr>
        </p:nvSpPr>
        <p:spPr/>
        <p:txBody>
          <a:bodyPr/>
          <a:lstStyle/>
          <a:p>
            <a:r>
              <a:rPr lang="en-US" dirty="0"/>
              <a:t>Distributed Database Architectures</a:t>
            </a:r>
          </a:p>
        </p:txBody>
      </p:sp>
      <p:sp>
        <p:nvSpPr>
          <p:cNvPr id="4" name="Slide Number Placeholder 3">
            <a:extLst>
              <a:ext uri="{FF2B5EF4-FFF2-40B4-BE49-F238E27FC236}">
                <a16:creationId xmlns:a16="http://schemas.microsoft.com/office/drawing/2014/main" id="{C7701E69-13C1-5C46-A0FB-16B1A0AE2D0E}"/>
              </a:ext>
            </a:extLst>
          </p:cNvPr>
          <p:cNvSpPr>
            <a:spLocks noGrp="1"/>
          </p:cNvSpPr>
          <p:nvPr>
            <p:ph type="sldNum" sz="quarter" idx="10"/>
          </p:nvPr>
        </p:nvSpPr>
        <p:spPr/>
        <p:txBody>
          <a:bodyPr/>
          <a:lstStyle/>
          <a:p>
            <a:fld id="{95C605C4-1F5B-4B2B-8458-3FC432AF1FAC}" type="slidenum">
              <a:rPr lang="en-US" smtClean="0"/>
              <a:t>13</a:t>
            </a:fld>
            <a:endParaRPr lang="en-US"/>
          </a:p>
        </p:txBody>
      </p:sp>
      <p:pic>
        <p:nvPicPr>
          <p:cNvPr id="6" name="Picture 5">
            <a:extLst>
              <a:ext uri="{FF2B5EF4-FFF2-40B4-BE49-F238E27FC236}">
                <a16:creationId xmlns:a16="http://schemas.microsoft.com/office/drawing/2014/main" id="{F8FA30B6-9493-9948-9FFC-4B166C455D46}"/>
              </a:ext>
            </a:extLst>
          </p:cNvPr>
          <p:cNvPicPr>
            <a:picLocks noChangeAspect="1"/>
          </p:cNvPicPr>
          <p:nvPr/>
        </p:nvPicPr>
        <p:blipFill>
          <a:blip r:embed="rId3"/>
          <a:stretch>
            <a:fillRect/>
          </a:stretch>
        </p:blipFill>
        <p:spPr>
          <a:xfrm>
            <a:off x="862612" y="1357460"/>
            <a:ext cx="8144142" cy="2766423"/>
          </a:xfrm>
          <a:prstGeom prst="rect">
            <a:avLst/>
          </a:prstGeom>
        </p:spPr>
      </p:pic>
      <p:sp>
        <p:nvSpPr>
          <p:cNvPr id="23" name="TextBox 22">
            <a:extLst>
              <a:ext uri="{FF2B5EF4-FFF2-40B4-BE49-F238E27FC236}">
                <a16:creationId xmlns:a16="http://schemas.microsoft.com/office/drawing/2014/main" id="{A61AE4EE-5BA3-8C42-A361-F67E39D32643}"/>
              </a:ext>
            </a:extLst>
          </p:cNvPr>
          <p:cNvSpPr txBox="1"/>
          <p:nvPr/>
        </p:nvSpPr>
        <p:spPr>
          <a:xfrm>
            <a:off x="6168669" y="6570810"/>
            <a:ext cx="2894190" cy="292388"/>
          </a:xfrm>
          <a:prstGeom prst="rect">
            <a:avLst/>
          </a:prstGeom>
          <a:noFill/>
        </p:spPr>
        <p:txBody>
          <a:bodyPr wrap="none" rtlCol="0">
            <a:spAutoFit/>
          </a:bodyPr>
          <a:lstStyle/>
          <a:p>
            <a:r>
              <a:rPr lang="en-US" sz="1300" b="0" dirty="0">
                <a:solidFill>
                  <a:schemeClr val="bg1"/>
                </a:solidFill>
              </a:rPr>
              <a:t>Credit: Andy </a:t>
            </a:r>
            <a:r>
              <a:rPr lang="en-US" sz="1300" b="0" dirty="0" err="1">
                <a:solidFill>
                  <a:schemeClr val="bg1"/>
                </a:solidFill>
              </a:rPr>
              <a:t>Pavlo</a:t>
            </a:r>
            <a:r>
              <a:rPr lang="en-US" sz="1300" b="0" dirty="0">
                <a:solidFill>
                  <a:schemeClr val="bg1"/>
                </a:solidFill>
              </a:rPr>
              <a:t> (CMU CS15-446)</a:t>
            </a:r>
          </a:p>
        </p:txBody>
      </p:sp>
      <p:sp>
        <p:nvSpPr>
          <p:cNvPr id="24" name="TextBox 23">
            <a:extLst>
              <a:ext uri="{FF2B5EF4-FFF2-40B4-BE49-F238E27FC236}">
                <a16:creationId xmlns:a16="http://schemas.microsoft.com/office/drawing/2014/main" id="{8CF7320B-4CA3-704B-8193-D64F5C9E5BA3}"/>
              </a:ext>
            </a:extLst>
          </p:cNvPr>
          <p:cNvSpPr txBox="1"/>
          <p:nvPr/>
        </p:nvSpPr>
        <p:spPr>
          <a:xfrm>
            <a:off x="1087622" y="4215232"/>
            <a:ext cx="1749056" cy="584775"/>
          </a:xfrm>
          <a:prstGeom prst="rect">
            <a:avLst/>
          </a:prstGeom>
          <a:noFill/>
        </p:spPr>
        <p:txBody>
          <a:bodyPr wrap="square" rtlCol="0">
            <a:spAutoFit/>
          </a:bodyPr>
          <a:lstStyle/>
          <a:p>
            <a:pPr algn="ctr"/>
            <a:r>
              <a:rPr lang="en-US" b="0" dirty="0">
                <a:solidFill>
                  <a:schemeClr val="bg1"/>
                </a:solidFill>
              </a:rPr>
              <a:t>Single node DBMS</a:t>
            </a:r>
          </a:p>
        </p:txBody>
      </p:sp>
      <p:sp>
        <p:nvSpPr>
          <p:cNvPr id="25" name="TextBox 24">
            <a:extLst>
              <a:ext uri="{FF2B5EF4-FFF2-40B4-BE49-F238E27FC236}">
                <a16:creationId xmlns:a16="http://schemas.microsoft.com/office/drawing/2014/main" id="{4840EEDC-C198-1B4C-A864-0651C9530927}"/>
              </a:ext>
            </a:extLst>
          </p:cNvPr>
          <p:cNvSpPr txBox="1"/>
          <p:nvPr/>
        </p:nvSpPr>
        <p:spPr>
          <a:xfrm>
            <a:off x="3153730" y="4298864"/>
            <a:ext cx="1749056" cy="338554"/>
          </a:xfrm>
          <a:prstGeom prst="rect">
            <a:avLst/>
          </a:prstGeom>
          <a:noFill/>
        </p:spPr>
        <p:txBody>
          <a:bodyPr wrap="square" rtlCol="0">
            <a:spAutoFit/>
          </a:bodyPr>
          <a:lstStyle/>
          <a:p>
            <a:pPr algn="ctr"/>
            <a:r>
              <a:rPr lang="en-US" b="0" dirty="0">
                <a:solidFill>
                  <a:schemeClr val="bg1"/>
                </a:solidFill>
              </a:rPr>
              <a:t>Supercomputers</a:t>
            </a:r>
          </a:p>
        </p:txBody>
      </p:sp>
      <p:sp>
        <p:nvSpPr>
          <p:cNvPr id="26" name="TextBox 25">
            <a:extLst>
              <a:ext uri="{FF2B5EF4-FFF2-40B4-BE49-F238E27FC236}">
                <a16:creationId xmlns:a16="http://schemas.microsoft.com/office/drawing/2014/main" id="{2706319A-FFA7-EA40-82E1-B0115CDB55C0}"/>
              </a:ext>
            </a:extLst>
          </p:cNvPr>
          <p:cNvSpPr txBox="1"/>
          <p:nvPr/>
        </p:nvSpPr>
        <p:spPr>
          <a:xfrm>
            <a:off x="-339356" y="4338343"/>
            <a:ext cx="1749056" cy="338554"/>
          </a:xfrm>
          <a:prstGeom prst="rect">
            <a:avLst/>
          </a:prstGeom>
          <a:noFill/>
        </p:spPr>
        <p:txBody>
          <a:bodyPr wrap="square" rtlCol="0">
            <a:spAutoFit/>
          </a:bodyPr>
          <a:lstStyle/>
          <a:p>
            <a:pPr algn="ctr"/>
            <a:r>
              <a:rPr lang="en-US" dirty="0">
                <a:solidFill>
                  <a:schemeClr val="bg1"/>
                </a:solidFill>
              </a:rPr>
              <a:t>Examples:</a:t>
            </a:r>
          </a:p>
        </p:txBody>
      </p:sp>
      <p:sp>
        <p:nvSpPr>
          <p:cNvPr id="27" name="TextBox 26">
            <a:extLst>
              <a:ext uri="{FF2B5EF4-FFF2-40B4-BE49-F238E27FC236}">
                <a16:creationId xmlns:a16="http://schemas.microsoft.com/office/drawing/2014/main" id="{19800536-0CC7-834F-B303-1290E073A080}"/>
              </a:ext>
            </a:extLst>
          </p:cNvPr>
          <p:cNvSpPr txBox="1"/>
          <p:nvPr/>
        </p:nvSpPr>
        <p:spPr>
          <a:xfrm>
            <a:off x="5105400" y="4343017"/>
            <a:ext cx="1749056" cy="338554"/>
          </a:xfrm>
          <a:prstGeom prst="rect">
            <a:avLst/>
          </a:prstGeom>
          <a:noFill/>
        </p:spPr>
        <p:txBody>
          <a:bodyPr wrap="square" rtlCol="0">
            <a:spAutoFit/>
          </a:bodyPr>
          <a:lstStyle/>
          <a:p>
            <a:pPr algn="ctr"/>
            <a:r>
              <a:rPr lang="en-US" b="0" dirty="0">
                <a:solidFill>
                  <a:schemeClr val="bg1"/>
                </a:solidFill>
              </a:rPr>
              <a:t>Cloud databases</a:t>
            </a:r>
          </a:p>
        </p:txBody>
      </p:sp>
      <p:pic>
        <p:nvPicPr>
          <p:cNvPr id="29" name="Picture 28">
            <a:extLst>
              <a:ext uri="{FF2B5EF4-FFF2-40B4-BE49-F238E27FC236}">
                <a16:creationId xmlns:a16="http://schemas.microsoft.com/office/drawing/2014/main" id="{FDFEF0F7-05DB-B74C-AAA5-9B6D9ABE3C8A}"/>
              </a:ext>
            </a:extLst>
          </p:cNvPr>
          <p:cNvPicPr>
            <a:picLocks noChangeAspect="1"/>
          </p:cNvPicPr>
          <p:nvPr/>
        </p:nvPicPr>
        <p:blipFill>
          <a:blip r:embed="rId4"/>
          <a:stretch>
            <a:fillRect/>
          </a:stretch>
        </p:blipFill>
        <p:spPr>
          <a:xfrm>
            <a:off x="5269505" y="5307641"/>
            <a:ext cx="1081272" cy="366860"/>
          </a:xfrm>
          <a:prstGeom prst="rect">
            <a:avLst/>
          </a:prstGeom>
        </p:spPr>
      </p:pic>
      <p:sp>
        <p:nvSpPr>
          <p:cNvPr id="31" name="TextBox 30">
            <a:extLst>
              <a:ext uri="{FF2B5EF4-FFF2-40B4-BE49-F238E27FC236}">
                <a16:creationId xmlns:a16="http://schemas.microsoft.com/office/drawing/2014/main" id="{0AB09DDA-C601-5349-93B7-FB7C3A7123F3}"/>
              </a:ext>
            </a:extLst>
          </p:cNvPr>
          <p:cNvSpPr txBox="1"/>
          <p:nvPr/>
        </p:nvSpPr>
        <p:spPr>
          <a:xfrm>
            <a:off x="7171508" y="4338343"/>
            <a:ext cx="1749056" cy="338554"/>
          </a:xfrm>
          <a:prstGeom prst="rect">
            <a:avLst/>
          </a:prstGeom>
          <a:noFill/>
        </p:spPr>
        <p:txBody>
          <a:bodyPr wrap="square" rtlCol="0">
            <a:spAutoFit/>
          </a:bodyPr>
          <a:lstStyle/>
          <a:p>
            <a:pPr algn="ctr"/>
            <a:r>
              <a:rPr lang="en-US" b="0" dirty="0">
                <a:solidFill>
                  <a:schemeClr val="bg1"/>
                </a:solidFill>
              </a:rPr>
              <a:t>NoSQL (mostly)</a:t>
            </a:r>
          </a:p>
        </p:txBody>
      </p:sp>
      <p:pic>
        <p:nvPicPr>
          <p:cNvPr id="32" name="Picture 31">
            <a:extLst>
              <a:ext uri="{FF2B5EF4-FFF2-40B4-BE49-F238E27FC236}">
                <a16:creationId xmlns:a16="http://schemas.microsoft.com/office/drawing/2014/main" id="{8930136C-6D98-F34C-AC6B-7C3BDD728424}"/>
              </a:ext>
            </a:extLst>
          </p:cNvPr>
          <p:cNvPicPr>
            <a:picLocks noChangeAspect="1"/>
          </p:cNvPicPr>
          <p:nvPr/>
        </p:nvPicPr>
        <p:blipFill>
          <a:blip r:embed="rId5"/>
          <a:stretch>
            <a:fillRect/>
          </a:stretch>
        </p:blipFill>
        <p:spPr>
          <a:xfrm>
            <a:off x="7094131" y="4877753"/>
            <a:ext cx="1242974" cy="308658"/>
          </a:xfrm>
          <a:prstGeom prst="rect">
            <a:avLst/>
          </a:prstGeom>
        </p:spPr>
      </p:pic>
      <p:pic>
        <p:nvPicPr>
          <p:cNvPr id="33" name="Picture 32">
            <a:extLst>
              <a:ext uri="{FF2B5EF4-FFF2-40B4-BE49-F238E27FC236}">
                <a16:creationId xmlns:a16="http://schemas.microsoft.com/office/drawing/2014/main" id="{FAF3038A-D66B-754F-9617-86DD56719BE3}"/>
              </a:ext>
            </a:extLst>
          </p:cNvPr>
          <p:cNvPicPr>
            <a:picLocks noChangeAspect="1"/>
          </p:cNvPicPr>
          <p:nvPr/>
        </p:nvPicPr>
        <p:blipFill>
          <a:blip r:embed="rId6"/>
          <a:stretch>
            <a:fillRect/>
          </a:stretch>
        </p:blipFill>
        <p:spPr>
          <a:xfrm>
            <a:off x="8392459" y="4916877"/>
            <a:ext cx="732582" cy="230409"/>
          </a:xfrm>
          <a:prstGeom prst="rect">
            <a:avLst/>
          </a:prstGeom>
        </p:spPr>
      </p:pic>
      <p:pic>
        <p:nvPicPr>
          <p:cNvPr id="34" name="Picture 33">
            <a:extLst>
              <a:ext uri="{FF2B5EF4-FFF2-40B4-BE49-F238E27FC236}">
                <a16:creationId xmlns:a16="http://schemas.microsoft.com/office/drawing/2014/main" id="{D5BC0DD1-192A-A44C-930E-E6CF361B5F48}"/>
              </a:ext>
            </a:extLst>
          </p:cNvPr>
          <p:cNvPicPr>
            <a:picLocks noChangeAspect="1"/>
          </p:cNvPicPr>
          <p:nvPr/>
        </p:nvPicPr>
        <p:blipFill>
          <a:blip r:embed="rId7"/>
          <a:stretch>
            <a:fillRect/>
          </a:stretch>
        </p:blipFill>
        <p:spPr>
          <a:xfrm>
            <a:off x="7195559" y="5167449"/>
            <a:ext cx="680951" cy="490578"/>
          </a:xfrm>
          <a:prstGeom prst="rect">
            <a:avLst/>
          </a:prstGeom>
        </p:spPr>
      </p:pic>
      <p:pic>
        <p:nvPicPr>
          <p:cNvPr id="35" name="Picture 34">
            <a:extLst>
              <a:ext uri="{FF2B5EF4-FFF2-40B4-BE49-F238E27FC236}">
                <a16:creationId xmlns:a16="http://schemas.microsoft.com/office/drawing/2014/main" id="{DB3B1A04-0F68-BA4E-A220-07E9A24B1B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27565" y="5222210"/>
            <a:ext cx="744296" cy="246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6" name="Picture 5" descr="MongoDB">
            <a:extLst>
              <a:ext uri="{FF2B5EF4-FFF2-40B4-BE49-F238E27FC236}">
                <a16:creationId xmlns:a16="http://schemas.microsoft.com/office/drawing/2014/main" id="{AEAFB920-7555-7344-AD89-CA010DE696E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62800" y="5585772"/>
            <a:ext cx="1006775" cy="33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11">
            <a:extLst>
              <a:ext uri="{FF2B5EF4-FFF2-40B4-BE49-F238E27FC236}">
                <a16:creationId xmlns:a16="http://schemas.microsoft.com/office/drawing/2014/main" id="{26E70FE5-E28F-B34B-879F-3BEB1DFB7B8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233019" y="5527150"/>
            <a:ext cx="538841" cy="489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9" name="Picture 38">
            <a:extLst>
              <a:ext uri="{FF2B5EF4-FFF2-40B4-BE49-F238E27FC236}">
                <a16:creationId xmlns:a16="http://schemas.microsoft.com/office/drawing/2014/main" id="{7B7287A2-5D35-E646-947D-B5FB5AF5DF33}"/>
              </a:ext>
            </a:extLst>
          </p:cNvPr>
          <p:cNvPicPr>
            <a:picLocks noChangeAspect="1"/>
          </p:cNvPicPr>
          <p:nvPr/>
        </p:nvPicPr>
        <p:blipFill>
          <a:blip r:embed="rId11"/>
          <a:stretch>
            <a:fillRect/>
          </a:stretch>
        </p:blipFill>
        <p:spPr>
          <a:xfrm>
            <a:off x="7195559" y="5978575"/>
            <a:ext cx="1141546" cy="360489"/>
          </a:xfrm>
          <a:prstGeom prst="rect">
            <a:avLst/>
          </a:prstGeom>
        </p:spPr>
      </p:pic>
      <p:pic>
        <p:nvPicPr>
          <p:cNvPr id="40" name="Picture 39">
            <a:extLst>
              <a:ext uri="{FF2B5EF4-FFF2-40B4-BE49-F238E27FC236}">
                <a16:creationId xmlns:a16="http://schemas.microsoft.com/office/drawing/2014/main" id="{589D943D-4737-FE4C-B2E2-F5EF743DB041}"/>
              </a:ext>
            </a:extLst>
          </p:cNvPr>
          <p:cNvPicPr>
            <a:picLocks noChangeAspect="1"/>
          </p:cNvPicPr>
          <p:nvPr/>
        </p:nvPicPr>
        <p:blipFill>
          <a:blip r:embed="rId12"/>
          <a:stretch>
            <a:fillRect/>
          </a:stretch>
        </p:blipFill>
        <p:spPr>
          <a:xfrm>
            <a:off x="5035650" y="5632754"/>
            <a:ext cx="1292278" cy="345821"/>
          </a:xfrm>
          <a:prstGeom prst="rect">
            <a:avLst/>
          </a:prstGeom>
        </p:spPr>
      </p:pic>
    </p:spTree>
    <p:extLst>
      <p:ext uri="{BB962C8B-B14F-4D97-AF65-F5344CB8AC3E}">
        <p14:creationId xmlns:p14="http://schemas.microsoft.com/office/powerpoint/2010/main" val="350653519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Plan</a:t>
            </a:r>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Cattell</a:t>
            </a:r>
            <a:r>
              <a:rPr lang="en-US" sz="1000" b="0" dirty="0">
                <a:solidFill>
                  <a:schemeClr val="bg1"/>
                </a:solidFill>
              </a:rPr>
              <a:t> (2010). Scalable SQL and </a:t>
            </a:r>
            <a:r>
              <a:rPr lang="en-US" sz="1000" b="0" dirty="0" err="1">
                <a:solidFill>
                  <a:schemeClr val="bg1"/>
                </a:solidFill>
              </a:rPr>
              <a:t>NoSQL</a:t>
            </a:r>
            <a:r>
              <a:rPr lang="en-US" sz="1000" b="0" dirty="0">
                <a:solidFill>
                  <a:schemeClr val="bg1"/>
                </a:solidFill>
              </a:rPr>
              <a:t> Data Stores. </a:t>
            </a:r>
            <a:r>
              <a:rPr lang="en-US" sz="1000" b="0" i="1" dirty="0">
                <a:solidFill>
                  <a:schemeClr val="bg1"/>
                </a:solidFill>
              </a:rPr>
              <a:t>SIGMOD Record</a:t>
            </a:r>
            <a:r>
              <a:rPr lang="en-US" sz="1000" b="0" dirty="0">
                <a:solidFill>
                  <a:schemeClr val="bg1"/>
                </a:solidFill>
              </a:rPr>
              <a:t>.</a:t>
            </a:r>
          </a:p>
        </p:txBody>
      </p:sp>
      <p:sp>
        <p:nvSpPr>
          <p:cNvPr id="6" name="Slide Number Placeholder 5"/>
          <p:cNvSpPr>
            <a:spLocks noGrp="1"/>
          </p:cNvSpPr>
          <p:nvPr>
            <p:ph type="sldNum" sz="quarter" idx="10"/>
          </p:nvPr>
        </p:nvSpPr>
        <p:spPr/>
        <p:txBody>
          <a:bodyPr/>
          <a:lstStyle/>
          <a:p>
            <a:fld id="{95C605C4-1F5B-4B2B-8458-3FC432AF1FAC}" type="slidenum">
              <a:rPr lang="en-US" smtClean="0"/>
              <a:t>14</a:t>
            </a:fld>
            <a:endParaRPr lang="en-US"/>
          </a:p>
        </p:txBody>
      </p:sp>
      <p:sp>
        <p:nvSpPr>
          <p:cNvPr id="11" name="Rectangle 10">
            <a:extLst>
              <a:ext uri="{FF2B5EF4-FFF2-40B4-BE49-F238E27FC236}">
                <a16:creationId xmlns:a16="http://schemas.microsoft.com/office/drawing/2014/main" id="{4B5956F3-666A-C640-B2A7-EA21592BC5A3}"/>
              </a:ext>
            </a:extLst>
          </p:cNvPr>
          <p:cNvSpPr/>
          <p:nvPr/>
        </p:nvSpPr>
        <p:spPr>
          <a:xfrm>
            <a:off x="228600" y="1894733"/>
            <a:ext cx="4267200" cy="614733"/>
          </a:xfrm>
          <a:prstGeom prst="rect">
            <a:avLst/>
          </a:prstGeom>
          <a:solidFill>
            <a:srgbClr val="CC99FF">
              <a:alpha val="24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Content Placeholder 4">
            <a:extLst>
              <a:ext uri="{FF2B5EF4-FFF2-40B4-BE49-F238E27FC236}">
                <a16:creationId xmlns:a16="http://schemas.microsoft.com/office/drawing/2014/main" id="{5144881D-9822-764D-9B91-17C203DFF684}"/>
              </a:ext>
            </a:extLst>
          </p:cNvPr>
          <p:cNvSpPr>
            <a:spLocks noGrp="1"/>
          </p:cNvSpPr>
          <p:nvPr>
            <p:ph idx="1"/>
          </p:nvPr>
        </p:nvSpPr>
        <p:spPr>
          <a:xfrm>
            <a:off x="381000" y="1066800"/>
            <a:ext cx="4648200" cy="5105400"/>
          </a:xfrm>
        </p:spPr>
        <p:txBody>
          <a:bodyPr/>
          <a:lstStyle/>
          <a:p>
            <a:r>
              <a:rPr lang="en-US" dirty="0"/>
              <a:t>Basic Concepts of Distributed Databases</a:t>
            </a:r>
          </a:p>
          <a:p>
            <a:r>
              <a:rPr lang="en-US" b="1" dirty="0"/>
              <a:t>Data Partitioning</a:t>
            </a:r>
          </a:p>
          <a:p>
            <a:r>
              <a:rPr lang="en-US" dirty="0"/>
              <a:t>Query Processing in NoSQL</a:t>
            </a:r>
          </a:p>
        </p:txBody>
      </p:sp>
      <p:pic>
        <p:nvPicPr>
          <p:cNvPr id="8" name="Picture 7">
            <a:extLst>
              <a:ext uri="{FF2B5EF4-FFF2-40B4-BE49-F238E27FC236}">
                <a16:creationId xmlns:a16="http://schemas.microsoft.com/office/drawing/2014/main" id="{F6D32B2D-4C7A-A147-915B-F3123AFEC25C}"/>
              </a:ext>
            </a:extLst>
          </p:cNvPr>
          <p:cNvPicPr>
            <a:picLocks noChangeAspect="1"/>
          </p:cNvPicPr>
          <p:nvPr/>
        </p:nvPicPr>
        <p:blipFill>
          <a:blip r:embed="rId3"/>
          <a:stretch>
            <a:fillRect/>
          </a:stretch>
        </p:blipFill>
        <p:spPr>
          <a:xfrm>
            <a:off x="5454650" y="1598687"/>
            <a:ext cx="3384550" cy="4261518"/>
          </a:xfrm>
          <a:prstGeom prst="rect">
            <a:avLst/>
          </a:prstGeom>
        </p:spPr>
      </p:pic>
    </p:spTree>
    <p:extLst>
      <p:ext uri="{BB962C8B-B14F-4D97-AF65-F5344CB8AC3E}">
        <p14:creationId xmlns:p14="http://schemas.microsoft.com/office/powerpoint/2010/main" val="129295368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Put different tables (or collections) on different machines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Table Partitioning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15</a:t>
            </a:fld>
            <a:endParaRPr lang="en-US"/>
          </a:p>
        </p:txBody>
      </p:sp>
      <p:sp>
        <p:nvSpPr>
          <p:cNvPr id="6" name="Rounded Rectangle 5">
            <a:extLst>
              <a:ext uri="{FF2B5EF4-FFF2-40B4-BE49-F238E27FC236}">
                <a16:creationId xmlns:a16="http://schemas.microsoft.com/office/drawing/2014/main" id="{37F45AD8-D4AF-454A-957B-4A6732493B8E}"/>
              </a:ext>
            </a:extLst>
          </p:cNvPr>
          <p:cNvSpPr/>
          <p:nvPr/>
        </p:nvSpPr>
        <p:spPr>
          <a:xfrm>
            <a:off x="1096926" y="1763643"/>
            <a:ext cx="2667000" cy="312420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7" name="TextBox 6">
            <a:extLst>
              <a:ext uri="{FF2B5EF4-FFF2-40B4-BE49-F238E27FC236}">
                <a16:creationId xmlns:a16="http://schemas.microsoft.com/office/drawing/2014/main" id="{17D77D86-B49F-5C46-96B7-8EC6CD400E4F}"/>
              </a:ext>
            </a:extLst>
          </p:cNvPr>
          <p:cNvSpPr txBox="1"/>
          <p:nvPr/>
        </p:nvSpPr>
        <p:spPr>
          <a:xfrm>
            <a:off x="1835551" y="1916043"/>
            <a:ext cx="1189749" cy="338554"/>
          </a:xfrm>
          <a:prstGeom prst="rect">
            <a:avLst/>
          </a:prstGeom>
          <a:noFill/>
        </p:spPr>
        <p:txBody>
          <a:bodyPr wrap="none" rtlCol="0">
            <a:spAutoFit/>
          </a:bodyPr>
          <a:lstStyle/>
          <a:p>
            <a:r>
              <a:rPr lang="en-US" dirty="0">
                <a:solidFill>
                  <a:schemeClr val="bg1"/>
                </a:solidFill>
              </a:rPr>
              <a:t>Partition 1</a:t>
            </a:r>
          </a:p>
        </p:txBody>
      </p:sp>
      <p:sp>
        <p:nvSpPr>
          <p:cNvPr id="8" name="Rounded Rectangle 7">
            <a:extLst>
              <a:ext uri="{FF2B5EF4-FFF2-40B4-BE49-F238E27FC236}">
                <a16:creationId xmlns:a16="http://schemas.microsoft.com/office/drawing/2014/main" id="{F8201FC4-43E6-0745-8330-588AF661044B}"/>
              </a:ext>
            </a:extLst>
          </p:cNvPr>
          <p:cNvSpPr/>
          <p:nvPr/>
        </p:nvSpPr>
        <p:spPr>
          <a:xfrm>
            <a:off x="4038600" y="1756555"/>
            <a:ext cx="2667000" cy="31242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9" name="TextBox 8">
            <a:extLst>
              <a:ext uri="{FF2B5EF4-FFF2-40B4-BE49-F238E27FC236}">
                <a16:creationId xmlns:a16="http://schemas.microsoft.com/office/drawing/2014/main" id="{2F69024A-6609-FA4E-BFBC-BD19A2AEBFED}"/>
              </a:ext>
            </a:extLst>
          </p:cNvPr>
          <p:cNvSpPr txBox="1"/>
          <p:nvPr/>
        </p:nvSpPr>
        <p:spPr>
          <a:xfrm>
            <a:off x="4777225" y="1908955"/>
            <a:ext cx="1189749" cy="338554"/>
          </a:xfrm>
          <a:prstGeom prst="rect">
            <a:avLst/>
          </a:prstGeom>
          <a:noFill/>
        </p:spPr>
        <p:txBody>
          <a:bodyPr wrap="none" rtlCol="0">
            <a:spAutoFit/>
          </a:bodyPr>
          <a:lstStyle/>
          <a:p>
            <a:r>
              <a:rPr lang="en-US" dirty="0">
                <a:solidFill>
                  <a:schemeClr val="bg1"/>
                </a:solidFill>
              </a:rPr>
              <a:t>Partition 2</a:t>
            </a:r>
          </a:p>
        </p:txBody>
      </p:sp>
      <p:pic>
        <p:nvPicPr>
          <p:cNvPr id="11" name="Picture 10">
            <a:extLst>
              <a:ext uri="{FF2B5EF4-FFF2-40B4-BE49-F238E27FC236}">
                <a16:creationId xmlns:a16="http://schemas.microsoft.com/office/drawing/2014/main" id="{6C2680F0-572D-8742-8131-1A4C0808D643}"/>
              </a:ext>
            </a:extLst>
          </p:cNvPr>
          <p:cNvPicPr>
            <a:picLocks noChangeAspect="1"/>
          </p:cNvPicPr>
          <p:nvPr/>
        </p:nvPicPr>
        <p:blipFill>
          <a:blip r:embed="rId2"/>
          <a:stretch>
            <a:fillRect/>
          </a:stretch>
        </p:blipFill>
        <p:spPr>
          <a:xfrm>
            <a:off x="1409995" y="2746057"/>
            <a:ext cx="2188516" cy="998786"/>
          </a:xfrm>
          <a:prstGeom prst="rect">
            <a:avLst/>
          </a:prstGeom>
        </p:spPr>
      </p:pic>
      <p:pic>
        <p:nvPicPr>
          <p:cNvPr id="12" name="Picture 11">
            <a:extLst>
              <a:ext uri="{FF2B5EF4-FFF2-40B4-BE49-F238E27FC236}">
                <a16:creationId xmlns:a16="http://schemas.microsoft.com/office/drawing/2014/main" id="{1C6F2ABC-8B03-D148-8361-B8C91BB3681E}"/>
              </a:ext>
            </a:extLst>
          </p:cNvPr>
          <p:cNvPicPr>
            <a:picLocks noChangeAspect="1"/>
          </p:cNvPicPr>
          <p:nvPr/>
        </p:nvPicPr>
        <p:blipFill>
          <a:blip r:embed="rId3"/>
          <a:stretch>
            <a:fillRect/>
          </a:stretch>
        </p:blipFill>
        <p:spPr>
          <a:xfrm>
            <a:off x="4097374" y="2813650"/>
            <a:ext cx="2543102" cy="761810"/>
          </a:xfrm>
          <a:prstGeom prst="rect">
            <a:avLst/>
          </a:prstGeom>
        </p:spPr>
      </p:pic>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381000" y="5501399"/>
            <a:ext cx="8458200" cy="12192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Problem</a:t>
            </a:r>
            <a:r>
              <a:rPr lang="en-US" b="0" kern="0" dirty="0"/>
              <a:t>: scalability – each table cannot be split across multiple machines</a:t>
            </a:r>
          </a:p>
        </p:txBody>
      </p:sp>
    </p:spTree>
    <p:extLst>
      <p:ext uri="{BB962C8B-B14F-4D97-AF65-F5344CB8AC3E}">
        <p14:creationId xmlns:p14="http://schemas.microsoft.com/office/powerpoint/2010/main" val="91004653"/>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Different tuples are stored in different nodes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Horizontal Partitioning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a:xfrm>
            <a:off x="7035209" y="6492875"/>
            <a:ext cx="2057400" cy="365125"/>
          </a:xfrm>
        </p:spPr>
        <p:txBody>
          <a:bodyPr/>
          <a:lstStyle/>
          <a:p>
            <a:fld id="{95C605C4-1F5B-4B2B-8458-3FC432AF1FAC}" type="slidenum">
              <a:rPr lang="en-US" smtClean="0"/>
              <a:t>16</a:t>
            </a:fld>
            <a:endParaRPr lang="en-US"/>
          </a:p>
        </p:txBody>
      </p:sp>
      <p:sp>
        <p:nvSpPr>
          <p:cNvPr id="6" name="Rounded Rectangle 5">
            <a:extLst>
              <a:ext uri="{FF2B5EF4-FFF2-40B4-BE49-F238E27FC236}">
                <a16:creationId xmlns:a16="http://schemas.microsoft.com/office/drawing/2014/main" id="{37F45AD8-D4AF-454A-957B-4A6732493B8E}"/>
              </a:ext>
            </a:extLst>
          </p:cNvPr>
          <p:cNvSpPr/>
          <p:nvPr/>
        </p:nvSpPr>
        <p:spPr>
          <a:xfrm>
            <a:off x="325622" y="2063749"/>
            <a:ext cx="2667000" cy="233445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7" name="TextBox 6">
            <a:extLst>
              <a:ext uri="{FF2B5EF4-FFF2-40B4-BE49-F238E27FC236}">
                <a16:creationId xmlns:a16="http://schemas.microsoft.com/office/drawing/2014/main" id="{17D77D86-B49F-5C46-96B7-8EC6CD400E4F}"/>
              </a:ext>
            </a:extLst>
          </p:cNvPr>
          <p:cNvSpPr txBox="1"/>
          <p:nvPr/>
        </p:nvSpPr>
        <p:spPr>
          <a:xfrm>
            <a:off x="1064247" y="2216149"/>
            <a:ext cx="1189749" cy="338554"/>
          </a:xfrm>
          <a:prstGeom prst="rect">
            <a:avLst/>
          </a:prstGeom>
          <a:noFill/>
        </p:spPr>
        <p:txBody>
          <a:bodyPr wrap="none" rtlCol="0">
            <a:spAutoFit/>
          </a:bodyPr>
          <a:lstStyle/>
          <a:p>
            <a:r>
              <a:rPr lang="en-US" dirty="0">
                <a:solidFill>
                  <a:schemeClr val="bg1"/>
                </a:solidFill>
              </a:rPr>
              <a:t>Partition 1</a:t>
            </a:r>
          </a:p>
        </p:txBody>
      </p:sp>
      <p:sp>
        <p:nvSpPr>
          <p:cNvPr id="8" name="Rounded Rectangle 7">
            <a:extLst>
              <a:ext uri="{FF2B5EF4-FFF2-40B4-BE49-F238E27FC236}">
                <a16:creationId xmlns:a16="http://schemas.microsoft.com/office/drawing/2014/main" id="{F8201FC4-43E6-0745-8330-588AF661044B}"/>
              </a:ext>
            </a:extLst>
          </p:cNvPr>
          <p:cNvSpPr/>
          <p:nvPr/>
        </p:nvSpPr>
        <p:spPr>
          <a:xfrm>
            <a:off x="3267296" y="2056661"/>
            <a:ext cx="2667000" cy="233445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9" name="TextBox 8">
            <a:extLst>
              <a:ext uri="{FF2B5EF4-FFF2-40B4-BE49-F238E27FC236}">
                <a16:creationId xmlns:a16="http://schemas.microsoft.com/office/drawing/2014/main" id="{2F69024A-6609-FA4E-BFBC-BD19A2AEBFED}"/>
              </a:ext>
            </a:extLst>
          </p:cNvPr>
          <p:cNvSpPr txBox="1"/>
          <p:nvPr/>
        </p:nvSpPr>
        <p:spPr>
          <a:xfrm>
            <a:off x="4005921" y="2209061"/>
            <a:ext cx="1189749" cy="338554"/>
          </a:xfrm>
          <a:prstGeom prst="rect">
            <a:avLst/>
          </a:prstGeom>
          <a:noFill/>
        </p:spPr>
        <p:txBody>
          <a:bodyPr wrap="none" rtlCol="0">
            <a:spAutoFit/>
          </a:bodyPr>
          <a:lstStyle/>
          <a:p>
            <a:r>
              <a:rPr lang="en-US" dirty="0">
                <a:solidFill>
                  <a:schemeClr val="bg1"/>
                </a:solidFill>
              </a:rPr>
              <a:t>Partition 2</a:t>
            </a:r>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66776"/>
            <a:ext cx="9158288" cy="2459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fontScale="85000" lnSpcReduction="10000"/>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b="0" kern="0" dirty="0"/>
              <a:t>Also called “</a:t>
            </a:r>
            <a:r>
              <a:rPr lang="en-US" b="0" kern="0" dirty="0" err="1"/>
              <a:t>sharding</a:t>
            </a:r>
            <a:r>
              <a:rPr lang="en-US" b="0" kern="0" dirty="0"/>
              <a:t>”</a:t>
            </a:r>
          </a:p>
          <a:p>
            <a:r>
              <a:rPr lang="en-US" kern="0" dirty="0"/>
              <a:t>Partition Key </a:t>
            </a:r>
            <a:r>
              <a:rPr lang="en-US" b="0" kern="0" dirty="0"/>
              <a:t>(or “shard key”)</a:t>
            </a:r>
            <a:r>
              <a:rPr lang="en-US" kern="0" dirty="0"/>
              <a:t> </a:t>
            </a:r>
            <a:r>
              <a:rPr lang="en-US" b="0" kern="0" dirty="0"/>
              <a:t>is the variable used to decide which node each tuple will be stored on: tuples with the same shard key will be on the same node</a:t>
            </a:r>
          </a:p>
          <a:p>
            <a:pPr lvl="1"/>
            <a:r>
              <a:rPr lang="en-US" kern="0" dirty="0"/>
              <a:t>How to choose partition key? </a:t>
            </a:r>
            <a:r>
              <a:rPr lang="en-US" b="0" kern="0" dirty="0"/>
              <a:t>If we often need to filter tuples based on a column, or “group by” a column, then that column is a suitable partition key</a:t>
            </a:r>
          </a:p>
          <a:p>
            <a:pPr lvl="1"/>
            <a:r>
              <a:rPr lang="en-US" b="0" kern="0" dirty="0"/>
              <a:t>Example: if we filter tuples by </a:t>
            </a:r>
            <a:r>
              <a:rPr lang="en-US" b="0" kern="0" dirty="0" err="1">
                <a:solidFill>
                  <a:srgbClr val="FF0000"/>
                </a:solidFill>
              </a:rPr>
              <a:t>user_id</a:t>
            </a:r>
            <a:r>
              <a:rPr lang="en-US" b="0" kern="0" dirty="0">
                <a:solidFill>
                  <a:srgbClr val="FF0000"/>
                </a:solidFill>
              </a:rPr>
              <a:t>=100</a:t>
            </a:r>
            <a:r>
              <a:rPr lang="en-US" b="0" kern="0" dirty="0"/>
              <a:t>, and </a:t>
            </a:r>
            <a:r>
              <a:rPr lang="en-US" b="0" kern="0" dirty="0" err="1">
                <a:solidFill>
                  <a:srgbClr val="FF0000"/>
                </a:solidFill>
              </a:rPr>
              <a:t>user_id</a:t>
            </a:r>
            <a:r>
              <a:rPr lang="en-US" b="0" kern="0" dirty="0">
                <a:solidFill>
                  <a:srgbClr val="FF0000"/>
                </a:solidFill>
              </a:rPr>
              <a:t> </a:t>
            </a:r>
            <a:r>
              <a:rPr lang="en-US" b="0" kern="0" dirty="0"/>
              <a:t>is the partition key, then all the </a:t>
            </a:r>
            <a:r>
              <a:rPr lang="en-US" b="0" kern="0" dirty="0" err="1">
                <a:solidFill>
                  <a:srgbClr val="FF0000"/>
                </a:solidFill>
              </a:rPr>
              <a:t>user_id</a:t>
            </a:r>
            <a:r>
              <a:rPr lang="en-US" b="0" kern="0" dirty="0">
                <a:solidFill>
                  <a:srgbClr val="FF0000"/>
                </a:solidFill>
              </a:rPr>
              <a:t>=100 </a:t>
            </a:r>
            <a:r>
              <a:rPr lang="en-US" b="0" kern="0" dirty="0"/>
              <a:t>data will be on the same partition. Data from other partitions can be ignored (called ‘</a:t>
            </a:r>
            <a:r>
              <a:rPr lang="en-US" kern="0" dirty="0"/>
              <a:t>partition pruning</a:t>
            </a:r>
            <a:r>
              <a:rPr lang="en-US" b="0" kern="0" dirty="0"/>
              <a:t>’), which saves time as we don’t have to scan these tuples.</a:t>
            </a:r>
          </a:p>
          <a:p>
            <a:endParaRPr lang="en-US" b="0"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ext uri="{D42A27DB-BD31-4B8C-83A1-F6EECF244321}">
                <p14:modId xmlns:p14="http://schemas.microsoft.com/office/powerpoint/2010/main" val="324090081"/>
              </p:ext>
            </p:extLst>
          </p:nvPr>
        </p:nvGraphicFramePr>
        <p:xfrm>
          <a:off x="6425609" y="2095500"/>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cxnSp>
        <p:nvCxnSpPr>
          <p:cNvPr id="10" name="Straight Connector 9">
            <a:extLst>
              <a:ext uri="{FF2B5EF4-FFF2-40B4-BE49-F238E27FC236}">
                <a16:creationId xmlns:a16="http://schemas.microsoft.com/office/drawing/2014/main" id="{7CDF6672-EC5F-A841-8688-09D64FEE284A}"/>
              </a:ext>
            </a:extLst>
          </p:cNvPr>
          <p:cNvCxnSpPr>
            <a:cxnSpLocks/>
          </p:cNvCxnSpPr>
          <p:nvPr/>
        </p:nvCxnSpPr>
        <p:spPr>
          <a:xfrm flipH="1">
            <a:off x="1996484" y="2630903"/>
            <a:ext cx="4429126" cy="670139"/>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4160A9-36BD-2647-953A-5855D211B151}"/>
              </a:ext>
            </a:extLst>
          </p:cNvPr>
          <p:cNvCxnSpPr>
            <a:cxnSpLocks/>
          </p:cNvCxnSpPr>
          <p:nvPr/>
        </p:nvCxnSpPr>
        <p:spPr>
          <a:xfrm flipH="1">
            <a:off x="5802719" y="3018674"/>
            <a:ext cx="649474" cy="2960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B2EDE97-8619-B741-A40D-AC6C15F96861}"/>
              </a:ext>
            </a:extLst>
          </p:cNvPr>
          <p:cNvSpPr/>
          <p:nvPr/>
        </p:nvSpPr>
        <p:spPr>
          <a:xfrm>
            <a:off x="6425609" y="2018561"/>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6309690" y="1620558"/>
            <a:ext cx="1451038" cy="338554"/>
          </a:xfrm>
          <a:prstGeom prst="rect">
            <a:avLst/>
          </a:prstGeom>
          <a:noFill/>
        </p:spPr>
        <p:txBody>
          <a:bodyPr wrap="none" rtlCol="0">
            <a:spAutoFit/>
          </a:bodyPr>
          <a:lstStyle/>
          <a:p>
            <a:r>
              <a:rPr lang="en-US" dirty="0">
                <a:solidFill>
                  <a:srgbClr val="FF0000"/>
                </a:solidFill>
              </a:rPr>
              <a:t>Partition Key</a:t>
            </a:r>
          </a:p>
        </p:txBody>
      </p:sp>
      <p:graphicFrame>
        <p:nvGraphicFramePr>
          <p:cNvPr id="20" name="Table 19">
            <a:extLst>
              <a:ext uri="{FF2B5EF4-FFF2-40B4-BE49-F238E27FC236}">
                <a16:creationId xmlns:a16="http://schemas.microsoft.com/office/drawing/2014/main" id="{F0EE8B33-7C30-4743-8D0F-A64182DFE1EE}"/>
              </a:ext>
            </a:extLst>
          </p:cNvPr>
          <p:cNvGraphicFramePr>
            <a:graphicFrameLocks noGrp="1"/>
          </p:cNvGraphicFramePr>
          <p:nvPr>
            <p:extLst>
              <p:ext uri="{D42A27DB-BD31-4B8C-83A1-F6EECF244321}">
                <p14:modId xmlns:p14="http://schemas.microsoft.com/office/powerpoint/2010/main" val="4141584951"/>
              </p:ext>
            </p:extLst>
          </p:nvPr>
        </p:nvGraphicFramePr>
        <p:xfrm>
          <a:off x="439921" y="3382768"/>
          <a:ext cx="2438400" cy="67564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152992">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bl>
          </a:graphicData>
        </a:graphic>
      </p:graphicFrame>
      <p:graphicFrame>
        <p:nvGraphicFramePr>
          <p:cNvPr id="21" name="Table 20">
            <a:extLst>
              <a:ext uri="{FF2B5EF4-FFF2-40B4-BE49-F238E27FC236}">
                <a16:creationId xmlns:a16="http://schemas.microsoft.com/office/drawing/2014/main" id="{BA09A05E-4A76-7448-86B6-55BCD8CB3B17}"/>
              </a:ext>
            </a:extLst>
          </p:cNvPr>
          <p:cNvGraphicFramePr>
            <a:graphicFrameLocks noGrp="1"/>
          </p:cNvGraphicFramePr>
          <p:nvPr>
            <p:extLst>
              <p:ext uri="{D42A27DB-BD31-4B8C-83A1-F6EECF244321}">
                <p14:modId xmlns:p14="http://schemas.microsoft.com/office/powerpoint/2010/main" val="4028368446"/>
              </p:ext>
            </p:extLst>
          </p:nvPr>
        </p:nvGraphicFramePr>
        <p:xfrm>
          <a:off x="3395994" y="3369619"/>
          <a:ext cx="2438400" cy="74168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851385957"/>
                  </a:ext>
                </a:extLst>
              </a:tr>
            </a:tbl>
          </a:graphicData>
        </a:graphic>
      </p:graphicFrame>
    </p:spTree>
    <p:extLst>
      <p:ext uri="{BB962C8B-B14F-4D97-AF65-F5344CB8AC3E}">
        <p14:creationId xmlns:p14="http://schemas.microsoft.com/office/powerpoint/2010/main" val="263463410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Different tuples are stored in different nodes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Horizontal Partitioning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17</a:t>
            </a:fld>
            <a:endParaRPr lang="en-US"/>
          </a:p>
        </p:txBody>
      </p:sp>
      <p:sp>
        <p:nvSpPr>
          <p:cNvPr id="6" name="Rounded Rectangle 5">
            <a:extLst>
              <a:ext uri="{FF2B5EF4-FFF2-40B4-BE49-F238E27FC236}">
                <a16:creationId xmlns:a16="http://schemas.microsoft.com/office/drawing/2014/main" id="{37F45AD8-D4AF-454A-957B-4A6732493B8E}"/>
              </a:ext>
            </a:extLst>
          </p:cNvPr>
          <p:cNvSpPr/>
          <p:nvPr/>
        </p:nvSpPr>
        <p:spPr>
          <a:xfrm>
            <a:off x="325622" y="2063749"/>
            <a:ext cx="2667000" cy="233445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7" name="TextBox 6">
            <a:extLst>
              <a:ext uri="{FF2B5EF4-FFF2-40B4-BE49-F238E27FC236}">
                <a16:creationId xmlns:a16="http://schemas.microsoft.com/office/drawing/2014/main" id="{17D77D86-B49F-5C46-96B7-8EC6CD400E4F}"/>
              </a:ext>
            </a:extLst>
          </p:cNvPr>
          <p:cNvSpPr txBox="1"/>
          <p:nvPr/>
        </p:nvSpPr>
        <p:spPr>
          <a:xfrm>
            <a:off x="1064247" y="2216149"/>
            <a:ext cx="1189749" cy="338554"/>
          </a:xfrm>
          <a:prstGeom prst="rect">
            <a:avLst/>
          </a:prstGeom>
          <a:noFill/>
        </p:spPr>
        <p:txBody>
          <a:bodyPr wrap="none" rtlCol="0">
            <a:spAutoFit/>
          </a:bodyPr>
          <a:lstStyle/>
          <a:p>
            <a:r>
              <a:rPr lang="en-US" dirty="0">
                <a:solidFill>
                  <a:schemeClr val="bg1"/>
                </a:solidFill>
              </a:rPr>
              <a:t>Partition 1</a:t>
            </a:r>
          </a:p>
        </p:txBody>
      </p:sp>
      <p:sp>
        <p:nvSpPr>
          <p:cNvPr id="8" name="Rounded Rectangle 7">
            <a:extLst>
              <a:ext uri="{FF2B5EF4-FFF2-40B4-BE49-F238E27FC236}">
                <a16:creationId xmlns:a16="http://schemas.microsoft.com/office/drawing/2014/main" id="{F8201FC4-43E6-0745-8330-588AF661044B}"/>
              </a:ext>
            </a:extLst>
          </p:cNvPr>
          <p:cNvSpPr/>
          <p:nvPr/>
        </p:nvSpPr>
        <p:spPr>
          <a:xfrm>
            <a:off x="3267296" y="2056661"/>
            <a:ext cx="2667000" cy="233445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9" name="TextBox 8">
            <a:extLst>
              <a:ext uri="{FF2B5EF4-FFF2-40B4-BE49-F238E27FC236}">
                <a16:creationId xmlns:a16="http://schemas.microsoft.com/office/drawing/2014/main" id="{2F69024A-6609-FA4E-BFBC-BD19A2AEBFED}"/>
              </a:ext>
            </a:extLst>
          </p:cNvPr>
          <p:cNvSpPr txBox="1"/>
          <p:nvPr/>
        </p:nvSpPr>
        <p:spPr>
          <a:xfrm>
            <a:off x="4005921" y="2209061"/>
            <a:ext cx="1189749" cy="338554"/>
          </a:xfrm>
          <a:prstGeom prst="rect">
            <a:avLst/>
          </a:prstGeom>
          <a:noFill/>
        </p:spPr>
        <p:txBody>
          <a:bodyPr wrap="none" rtlCol="0">
            <a:spAutoFit/>
          </a:bodyPr>
          <a:lstStyle/>
          <a:p>
            <a:r>
              <a:rPr lang="en-US" dirty="0">
                <a:solidFill>
                  <a:schemeClr val="bg1"/>
                </a:solidFill>
              </a:rPr>
              <a:t>Partition 2</a:t>
            </a:r>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66776"/>
            <a:ext cx="9158288" cy="2459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Q</a:t>
            </a:r>
            <a:r>
              <a:rPr lang="en-US" b="0" kern="0" dirty="0"/>
              <a:t>: imagine you have an e-commerce company, which stores a document database containing customer information. You use each user’s city, </a:t>
            </a:r>
            <a:r>
              <a:rPr lang="en-US" b="0" kern="0" dirty="0" err="1">
                <a:solidFill>
                  <a:srgbClr val="00B050"/>
                </a:solidFill>
              </a:rPr>
              <a:t>city_id</a:t>
            </a:r>
            <a:r>
              <a:rPr lang="en-US" b="0" kern="0" dirty="0"/>
              <a:t> as a partition key; when is this good / bad?</a:t>
            </a:r>
          </a:p>
          <a:p>
            <a:endParaRPr lang="en-US" b="0"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425609" y="2095500"/>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cxnSp>
        <p:nvCxnSpPr>
          <p:cNvPr id="10" name="Straight Connector 9">
            <a:extLst>
              <a:ext uri="{FF2B5EF4-FFF2-40B4-BE49-F238E27FC236}">
                <a16:creationId xmlns:a16="http://schemas.microsoft.com/office/drawing/2014/main" id="{7CDF6672-EC5F-A841-8688-09D64FEE284A}"/>
              </a:ext>
            </a:extLst>
          </p:cNvPr>
          <p:cNvCxnSpPr>
            <a:cxnSpLocks/>
          </p:cNvCxnSpPr>
          <p:nvPr/>
        </p:nvCxnSpPr>
        <p:spPr>
          <a:xfrm flipH="1">
            <a:off x="1996484" y="2630903"/>
            <a:ext cx="4429126" cy="670139"/>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4160A9-36BD-2647-953A-5855D211B151}"/>
              </a:ext>
            </a:extLst>
          </p:cNvPr>
          <p:cNvCxnSpPr>
            <a:cxnSpLocks/>
          </p:cNvCxnSpPr>
          <p:nvPr/>
        </p:nvCxnSpPr>
        <p:spPr>
          <a:xfrm flipH="1">
            <a:off x="5802719" y="3018674"/>
            <a:ext cx="649474" cy="2960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B2EDE97-8619-B741-A40D-AC6C15F96861}"/>
              </a:ext>
            </a:extLst>
          </p:cNvPr>
          <p:cNvSpPr/>
          <p:nvPr/>
        </p:nvSpPr>
        <p:spPr>
          <a:xfrm>
            <a:off x="6425609" y="2018561"/>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6309690" y="1620558"/>
            <a:ext cx="1451038" cy="338554"/>
          </a:xfrm>
          <a:prstGeom prst="rect">
            <a:avLst/>
          </a:prstGeom>
          <a:noFill/>
        </p:spPr>
        <p:txBody>
          <a:bodyPr wrap="none" rtlCol="0">
            <a:spAutoFit/>
          </a:bodyPr>
          <a:lstStyle/>
          <a:p>
            <a:r>
              <a:rPr lang="en-US" dirty="0">
                <a:solidFill>
                  <a:srgbClr val="FF0000"/>
                </a:solidFill>
              </a:rPr>
              <a:t>Partition Key</a:t>
            </a:r>
          </a:p>
        </p:txBody>
      </p:sp>
      <p:graphicFrame>
        <p:nvGraphicFramePr>
          <p:cNvPr id="20" name="Table 19">
            <a:extLst>
              <a:ext uri="{FF2B5EF4-FFF2-40B4-BE49-F238E27FC236}">
                <a16:creationId xmlns:a16="http://schemas.microsoft.com/office/drawing/2014/main" id="{F0EE8B33-7C30-4743-8D0F-A64182DFE1EE}"/>
              </a:ext>
            </a:extLst>
          </p:cNvPr>
          <p:cNvGraphicFramePr>
            <a:graphicFrameLocks noGrp="1"/>
          </p:cNvGraphicFramePr>
          <p:nvPr>
            <p:extLst/>
          </p:nvPr>
        </p:nvGraphicFramePr>
        <p:xfrm>
          <a:off x="439921" y="3382768"/>
          <a:ext cx="2438400" cy="67564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152992">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bl>
          </a:graphicData>
        </a:graphic>
      </p:graphicFrame>
      <p:graphicFrame>
        <p:nvGraphicFramePr>
          <p:cNvPr id="21" name="Table 20">
            <a:extLst>
              <a:ext uri="{FF2B5EF4-FFF2-40B4-BE49-F238E27FC236}">
                <a16:creationId xmlns:a16="http://schemas.microsoft.com/office/drawing/2014/main" id="{BA09A05E-4A76-7448-86B6-55BCD8CB3B17}"/>
              </a:ext>
            </a:extLst>
          </p:cNvPr>
          <p:cNvGraphicFramePr>
            <a:graphicFrameLocks noGrp="1"/>
          </p:cNvGraphicFramePr>
          <p:nvPr>
            <p:extLst/>
          </p:nvPr>
        </p:nvGraphicFramePr>
        <p:xfrm>
          <a:off x="3395994" y="3369619"/>
          <a:ext cx="2438400" cy="74168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851385957"/>
                  </a:ext>
                </a:extLst>
              </a:tr>
            </a:tbl>
          </a:graphicData>
        </a:graphic>
      </p:graphicFrame>
      <p:pic>
        <p:nvPicPr>
          <p:cNvPr id="22" name="Picture 21">
            <a:extLst>
              <a:ext uri="{FF2B5EF4-FFF2-40B4-BE49-F238E27FC236}">
                <a16:creationId xmlns:a16="http://schemas.microsoft.com/office/drawing/2014/main" id="{03AD362D-CD80-734A-8B74-95F8CBB63605}"/>
              </a:ext>
            </a:extLst>
          </p:cNvPr>
          <p:cNvPicPr>
            <a:picLocks noChangeAspect="1"/>
          </p:cNvPicPr>
          <p:nvPr/>
        </p:nvPicPr>
        <p:blipFill>
          <a:blip r:embed="rId2"/>
          <a:stretch>
            <a:fillRect/>
          </a:stretch>
        </p:blipFill>
        <p:spPr>
          <a:xfrm>
            <a:off x="8045335" y="38099"/>
            <a:ext cx="940030" cy="940030"/>
          </a:xfrm>
          <a:prstGeom prst="rect">
            <a:avLst/>
          </a:prstGeom>
        </p:spPr>
      </p:pic>
      <p:pic>
        <p:nvPicPr>
          <p:cNvPr id="5" name="Picture 4">
            <a:extLst>
              <a:ext uri="{FF2B5EF4-FFF2-40B4-BE49-F238E27FC236}">
                <a16:creationId xmlns:a16="http://schemas.microsoft.com/office/drawing/2014/main" id="{D7566058-BDCC-3E4F-AA07-3DD4029B0445}"/>
              </a:ext>
            </a:extLst>
          </p:cNvPr>
          <p:cNvPicPr>
            <a:picLocks noChangeAspect="1"/>
          </p:cNvPicPr>
          <p:nvPr/>
        </p:nvPicPr>
        <p:blipFill>
          <a:blip r:embed="rId3"/>
          <a:stretch>
            <a:fillRect/>
          </a:stretch>
        </p:blipFill>
        <p:spPr>
          <a:xfrm>
            <a:off x="-14288" y="6378066"/>
            <a:ext cx="9144000" cy="479934"/>
          </a:xfrm>
          <a:prstGeom prst="rect">
            <a:avLst/>
          </a:prstGeom>
        </p:spPr>
      </p:pic>
    </p:spTree>
    <p:extLst>
      <p:ext uri="{BB962C8B-B14F-4D97-AF65-F5344CB8AC3E}">
        <p14:creationId xmlns:p14="http://schemas.microsoft.com/office/powerpoint/2010/main" val="180628797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Different tuples are stored in different nodes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Horizontal Partitioning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a:xfrm>
            <a:off x="6781800" y="6553200"/>
            <a:ext cx="2057400" cy="365125"/>
          </a:xfrm>
        </p:spPr>
        <p:txBody>
          <a:bodyPr/>
          <a:lstStyle/>
          <a:p>
            <a:fld id="{95C605C4-1F5B-4B2B-8458-3FC432AF1FAC}" type="slidenum">
              <a:rPr lang="en-US" smtClean="0"/>
              <a:t>18</a:t>
            </a:fld>
            <a:endParaRPr lang="en-US"/>
          </a:p>
        </p:txBody>
      </p:sp>
      <p:sp>
        <p:nvSpPr>
          <p:cNvPr id="6" name="Rounded Rectangle 5">
            <a:extLst>
              <a:ext uri="{FF2B5EF4-FFF2-40B4-BE49-F238E27FC236}">
                <a16:creationId xmlns:a16="http://schemas.microsoft.com/office/drawing/2014/main" id="{37F45AD8-D4AF-454A-957B-4A6732493B8E}"/>
              </a:ext>
            </a:extLst>
          </p:cNvPr>
          <p:cNvSpPr/>
          <p:nvPr/>
        </p:nvSpPr>
        <p:spPr>
          <a:xfrm>
            <a:off x="325622" y="2063749"/>
            <a:ext cx="2667000" cy="233445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7" name="TextBox 6">
            <a:extLst>
              <a:ext uri="{FF2B5EF4-FFF2-40B4-BE49-F238E27FC236}">
                <a16:creationId xmlns:a16="http://schemas.microsoft.com/office/drawing/2014/main" id="{17D77D86-B49F-5C46-96B7-8EC6CD400E4F}"/>
              </a:ext>
            </a:extLst>
          </p:cNvPr>
          <p:cNvSpPr txBox="1"/>
          <p:nvPr/>
        </p:nvSpPr>
        <p:spPr>
          <a:xfrm>
            <a:off x="1064247" y="2216149"/>
            <a:ext cx="1189749" cy="338554"/>
          </a:xfrm>
          <a:prstGeom prst="rect">
            <a:avLst/>
          </a:prstGeom>
          <a:noFill/>
        </p:spPr>
        <p:txBody>
          <a:bodyPr wrap="none" rtlCol="0">
            <a:spAutoFit/>
          </a:bodyPr>
          <a:lstStyle/>
          <a:p>
            <a:r>
              <a:rPr lang="en-US" dirty="0">
                <a:solidFill>
                  <a:schemeClr val="bg1"/>
                </a:solidFill>
              </a:rPr>
              <a:t>Partition 1</a:t>
            </a:r>
          </a:p>
        </p:txBody>
      </p:sp>
      <p:sp>
        <p:nvSpPr>
          <p:cNvPr id="8" name="Rounded Rectangle 7">
            <a:extLst>
              <a:ext uri="{FF2B5EF4-FFF2-40B4-BE49-F238E27FC236}">
                <a16:creationId xmlns:a16="http://schemas.microsoft.com/office/drawing/2014/main" id="{F8201FC4-43E6-0745-8330-588AF661044B}"/>
              </a:ext>
            </a:extLst>
          </p:cNvPr>
          <p:cNvSpPr/>
          <p:nvPr/>
        </p:nvSpPr>
        <p:spPr>
          <a:xfrm>
            <a:off x="3267296" y="2056661"/>
            <a:ext cx="2667000" cy="233445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9" name="TextBox 8">
            <a:extLst>
              <a:ext uri="{FF2B5EF4-FFF2-40B4-BE49-F238E27FC236}">
                <a16:creationId xmlns:a16="http://schemas.microsoft.com/office/drawing/2014/main" id="{2F69024A-6609-FA4E-BFBC-BD19A2AEBFED}"/>
              </a:ext>
            </a:extLst>
          </p:cNvPr>
          <p:cNvSpPr txBox="1"/>
          <p:nvPr/>
        </p:nvSpPr>
        <p:spPr>
          <a:xfrm>
            <a:off x="4005921" y="2209061"/>
            <a:ext cx="1189749" cy="338554"/>
          </a:xfrm>
          <a:prstGeom prst="rect">
            <a:avLst/>
          </a:prstGeom>
          <a:noFill/>
        </p:spPr>
        <p:txBody>
          <a:bodyPr wrap="none" rtlCol="0">
            <a:spAutoFit/>
          </a:bodyPr>
          <a:lstStyle/>
          <a:p>
            <a:r>
              <a:rPr lang="en-US" dirty="0">
                <a:solidFill>
                  <a:schemeClr val="bg1"/>
                </a:solidFill>
              </a:rPr>
              <a:t>Partition 2</a:t>
            </a:r>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66776"/>
            <a:ext cx="9158288" cy="2459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fontScale="85000" lnSpcReduction="20000"/>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Q</a:t>
            </a:r>
            <a:r>
              <a:rPr lang="en-US" b="0" kern="0" dirty="0"/>
              <a:t>: imagine you have an e-commerce company, which stores a document database containing customer information. You use each user’s city, </a:t>
            </a:r>
            <a:r>
              <a:rPr lang="en-US" b="0" kern="0" dirty="0" err="1">
                <a:solidFill>
                  <a:srgbClr val="00B050"/>
                </a:solidFill>
              </a:rPr>
              <a:t>city_id</a:t>
            </a:r>
            <a:r>
              <a:rPr lang="en-US" b="0" kern="0" dirty="0"/>
              <a:t> as a partition key; when is this good / bad?</a:t>
            </a:r>
          </a:p>
          <a:p>
            <a:r>
              <a:rPr lang="en-US" kern="0" dirty="0"/>
              <a:t>A</a:t>
            </a:r>
            <a:r>
              <a:rPr lang="en-US" b="0" kern="0" dirty="0"/>
              <a:t>: Good if we mostly query data only by cities, or read/write data for individual cities, allowing partition pruning. Bad if there are too few cities (called </a:t>
            </a:r>
            <a:r>
              <a:rPr lang="en-US" kern="0" dirty="0"/>
              <a:t>low cardinality</a:t>
            </a:r>
            <a:r>
              <a:rPr lang="en-US" b="0" kern="0" dirty="0"/>
              <a:t>), and this causes a lack of scalability. A similar problem occurs if some cities have too </a:t>
            </a:r>
            <a:r>
              <a:rPr lang="en-US" kern="0" dirty="0"/>
              <a:t>high frequency </a:t>
            </a:r>
            <a:r>
              <a:rPr lang="en-US" b="0" kern="0" dirty="0"/>
              <a:t>(e.g. most users are from Singapore). Sometimes, these can be mitigated using </a:t>
            </a:r>
            <a:r>
              <a:rPr lang="en-US" kern="0" dirty="0"/>
              <a:t>composite keys</a:t>
            </a:r>
            <a:r>
              <a:rPr lang="en-US" b="0" kern="0" dirty="0"/>
              <a:t> (a combination of multiple keys)</a:t>
            </a:r>
            <a:endParaRPr lang="en-US" kern="0" dirty="0"/>
          </a:p>
          <a:p>
            <a:endParaRPr lang="en-US" b="0"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425609" y="2095500"/>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cxnSp>
        <p:nvCxnSpPr>
          <p:cNvPr id="10" name="Straight Connector 9">
            <a:extLst>
              <a:ext uri="{FF2B5EF4-FFF2-40B4-BE49-F238E27FC236}">
                <a16:creationId xmlns:a16="http://schemas.microsoft.com/office/drawing/2014/main" id="{7CDF6672-EC5F-A841-8688-09D64FEE284A}"/>
              </a:ext>
            </a:extLst>
          </p:cNvPr>
          <p:cNvCxnSpPr>
            <a:cxnSpLocks/>
          </p:cNvCxnSpPr>
          <p:nvPr/>
        </p:nvCxnSpPr>
        <p:spPr>
          <a:xfrm flipH="1">
            <a:off x="1996484" y="2630903"/>
            <a:ext cx="4429126" cy="670139"/>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4160A9-36BD-2647-953A-5855D211B151}"/>
              </a:ext>
            </a:extLst>
          </p:cNvPr>
          <p:cNvCxnSpPr>
            <a:cxnSpLocks/>
          </p:cNvCxnSpPr>
          <p:nvPr/>
        </p:nvCxnSpPr>
        <p:spPr>
          <a:xfrm flipH="1">
            <a:off x="5802719" y="3018674"/>
            <a:ext cx="649474" cy="2960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B2EDE97-8619-B741-A40D-AC6C15F96861}"/>
              </a:ext>
            </a:extLst>
          </p:cNvPr>
          <p:cNvSpPr/>
          <p:nvPr/>
        </p:nvSpPr>
        <p:spPr>
          <a:xfrm>
            <a:off x="6425609" y="2018561"/>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6309690" y="1620558"/>
            <a:ext cx="1451038" cy="338554"/>
          </a:xfrm>
          <a:prstGeom prst="rect">
            <a:avLst/>
          </a:prstGeom>
          <a:noFill/>
        </p:spPr>
        <p:txBody>
          <a:bodyPr wrap="none" rtlCol="0">
            <a:spAutoFit/>
          </a:bodyPr>
          <a:lstStyle/>
          <a:p>
            <a:r>
              <a:rPr lang="en-US" dirty="0">
                <a:solidFill>
                  <a:srgbClr val="FF0000"/>
                </a:solidFill>
              </a:rPr>
              <a:t>Partition Key</a:t>
            </a:r>
          </a:p>
        </p:txBody>
      </p:sp>
      <p:graphicFrame>
        <p:nvGraphicFramePr>
          <p:cNvPr id="20" name="Table 19">
            <a:extLst>
              <a:ext uri="{FF2B5EF4-FFF2-40B4-BE49-F238E27FC236}">
                <a16:creationId xmlns:a16="http://schemas.microsoft.com/office/drawing/2014/main" id="{F0EE8B33-7C30-4743-8D0F-A64182DFE1EE}"/>
              </a:ext>
            </a:extLst>
          </p:cNvPr>
          <p:cNvGraphicFramePr>
            <a:graphicFrameLocks noGrp="1"/>
          </p:cNvGraphicFramePr>
          <p:nvPr>
            <p:extLst/>
          </p:nvPr>
        </p:nvGraphicFramePr>
        <p:xfrm>
          <a:off x="439921" y="3382768"/>
          <a:ext cx="2438400" cy="67564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152992">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bl>
          </a:graphicData>
        </a:graphic>
      </p:graphicFrame>
      <p:graphicFrame>
        <p:nvGraphicFramePr>
          <p:cNvPr id="21" name="Table 20">
            <a:extLst>
              <a:ext uri="{FF2B5EF4-FFF2-40B4-BE49-F238E27FC236}">
                <a16:creationId xmlns:a16="http://schemas.microsoft.com/office/drawing/2014/main" id="{BA09A05E-4A76-7448-86B6-55BCD8CB3B17}"/>
              </a:ext>
            </a:extLst>
          </p:cNvPr>
          <p:cNvGraphicFramePr>
            <a:graphicFrameLocks noGrp="1"/>
          </p:cNvGraphicFramePr>
          <p:nvPr>
            <p:extLst/>
          </p:nvPr>
        </p:nvGraphicFramePr>
        <p:xfrm>
          <a:off x="3395994" y="3369619"/>
          <a:ext cx="2438400" cy="74168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851385957"/>
                  </a:ext>
                </a:extLst>
              </a:tr>
            </a:tbl>
          </a:graphicData>
        </a:graphic>
      </p:graphicFrame>
      <p:pic>
        <p:nvPicPr>
          <p:cNvPr id="22" name="Picture 21">
            <a:extLst>
              <a:ext uri="{FF2B5EF4-FFF2-40B4-BE49-F238E27FC236}">
                <a16:creationId xmlns:a16="http://schemas.microsoft.com/office/drawing/2014/main" id="{03AD362D-CD80-734A-8B74-95F8CBB63605}"/>
              </a:ext>
            </a:extLst>
          </p:cNvPr>
          <p:cNvPicPr>
            <a:picLocks noChangeAspect="1"/>
          </p:cNvPicPr>
          <p:nvPr/>
        </p:nvPicPr>
        <p:blipFill>
          <a:blip r:embed="rId3"/>
          <a:stretch>
            <a:fillRect/>
          </a:stretch>
        </p:blipFill>
        <p:spPr>
          <a:xfrm>
            <a:off x="8045335" y="38099"/>
            <a:ext cx="940030" cy="940030"/>
          </a:xfrm>
          <a:prstGeom prst="rect">
            <a:avLst/>
          </a:prstGeom>
        </p:spPr>
      </p:pic>
    </p:spTree>
    <p:extLst>
      <p:ext uri="{BB962C8B-B14F-4D97-AF65-F5344CB8AC3E}">
        <p14:creationId xmlns:p14="http://schemas.microsoft.com/office/powerpoint/2010/main" val="3901073979"/>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Different tuples are stored in different nodes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a:xfrm>
            <a:off x="152400" y="114300"/>
            <a:ext cx="8991600" cy="1028700"/>
          </a:xfrm>
        </p:spPr>
        <p:txBody>
          <a:bodyPr/>
          <a:lstStyle/>
          <a:p>
            <a:r>
              <a:rPr lang="en-US" dirty="0"/>
              <a:t>Horizontal Partitioning – Range Partition</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19</a:t>
            </a:fld>
            <a:endParaRPr lang="en-US"/>
          </a:p>
        </p:txBody>
      </p:sp>
      <p:sp>
        <p:nvSpPr>
          <p:cNvPr id="7" name="TextBox 6">
            <a:extLst>
              <a:ext uri="{FF2B5EF4-FFF2-40B4-BE49-F238E27FC236}">
                <a16:creationId xmlns:a16="http://schemas.microsoft.com/office/drawing/2014/main" id="{17D77D86-B49F-5C46-96B7-8EC6CD400E4F}"/>
              </a:ext>
            </a:extLst>
          </p:cNvPr>
          <p:cNvSpPr txBox="1"/>
          <p:nvPr/>
        </p:nvSpPr>
        <p:spPr>
          <a:xfrm>
            <a:off x="1039438" y="2298357"/>
            <a:ext cx="1189749" cy="338554"/>
          </a:xfrm>
          <a:prstGeom prst="rect">
            <a:avLst/>
          </a:prstGeom>
          <a:noFill/>
        </p:spPr>
        <p:txBody>
          <a:bodyPr wrap="none" rtlCol="0">
            <a:spAutoFit/>
          </a:bodyPr>
          <a:lstStyle/>
          <a:p>
            <a:r>
              <a:rPr lang="en-US" dirty="0">
                <a:solidFill>
                  <a:schemeClr val="bg1"/>
                </a:solidFill>
              </a:rPr>
              <a:t>Partition 1</a:t>
            </a:r>
          </a:p>
        </p:txBody>
      </p:sp>
      <p:sp>
        <p:nvSpPr>
          <p:cNvPr id="9" name="TextBox 8">
            <a:extLst>
              <a:ext uri="{FF2B5EF4-FFF2-40B4-BE49-F238E27FC236}">
                <a16:creationId xmlns:a16="http://schemas.microsoft.com/office/drawing/2014/main" id="{2F69024A-6609-FA4E-BFBC-BD19A2AEBFED}"/>
              </a:ext>
            </a:extLst>
          </p:cNvPr>
          <p:cNvSpPr txBox="1"/>
          <p:nvPr/>
        </p:nvSpPr>
        <p:spPr>
          <a:xfrm>
            <a:off x="3981112" y="2291269"/>
            <a:ext cx="1189749" cy="338554"/>
          </a:xfrm>
          <a:prstGeom prst="rect">
            <a:avLst/>
          </a:prstGeom>
          <a:noFill/>
        </p:spPr>
        <p:txBody>
          <a:bodyPr wrap="none" rtlCol="0">
            <a:spAutoFit/>
          </a:bodyPr>
          <a:lstStyle/>
          <a:p>
            <a:r>
              <a:rPr lang="en-US" dirty="0">
                <a:solidFill>
                  <a:schemeClr val="bg1"/>
                </a:solidFill>
              </a:rPr>
              <a:t>Partition 2</a:t>
            </a:r>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0" y="4760100"/>
            <a:ext cx="8839200" cy="20979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fontScale="85000" lnSpcReduction="10000"/>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Range Partition</a:t>
            </a:r>
            <a:r>
              <a:rPr lang="en-US" b="0" kern="0" dirty="0"/>
              <a:t>: split partition key based on range of values</a:t>
            </a:r>
          </a:p>
          <a:p>
            <a:pPr lvl="1"/>
            <a:r>
              <a:rPr lang="en-US" b="0" kern="0" dirty="0"/>
              <a:t>Beneficial if we need range-based queries. In the above example, if the user queries for </a:t>
            </a:r>
            <a:r>
              <a:rPr lang="en-US" b="0" kern="0" dirty="0" err="1"/>
              <a:t>user_id</a:t>
            </a:r>
            <a:r>
              <a:rPr lang="en-US" b="0" kern="0" dirty="0"/>
              <a:t> &lt; 50, all the data in partition 2 can be ignored (‘partition pruning’); this saves a lot of work</a:t>
            </a:r>
          </a:p>
          <a:p>
            <a:pPr lvl="1"/>
            <a:r>
              <a:rPr lang="en-US" b="0" kern="0" dirty="0"/>
              <a:t>But: range partitioning can lead to imbalanced shards, e.g. if many rows have </a:t>
            </a:r>
            <a:r>
              <a:rPr lang="en-US" b="0" kern="0" dirty="0" err="1"/>
              <a:t>user_id</a:t>
            </a:r>
            <a:r>
              <a:rPr lang="en-US" b="0" kern="0" dirty="0"/>
              <a:t> = 0</a:t>
            </a:r>
          </a:p>
          <a:p>
            <a:pPr lvl="1"/>
            <a:r>
              <a:rPr lang="en-US" b="0" kern="0" dirty="0"/>
              <a:t>Splitting the range is automatically handled by a balancer (it tries to keep the shards balanced)</a:t>
            </a:r>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400800" y="2177708"/>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cxnSp>
        <p:nvCxnSpPr>
          <p:cNvPr id="10" name="Straight Connector 9">
            <a:extLst>
              <a:ext uri="{FF2B5EF4-FFF2-40B4-BE49-F238E27FC236}">
                <a16:creationId xmlns:a16="http://schemas.microsoft.com/office/drawing/2014/main" id="{7CDF6672-EC5F-A841-8688-09D64FEE284A}"/>
              </a:ext>
            </a:extLst>
          </p:cNvPr>
          <p:cNvCxnSpPr>
            <a:cxnSpLocks/>
          </p:cNvCxnSpPr>
          <p:nvPr/>
        </p:nvCxnSpPr>
        <p:spPr>
          <a:xfrm flipH="1">
            <a:off x="1634312" y="2713111"/>
            <a:ext cx="4766489" cy="64097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4160A9-36BD-2647-953A-5855D211B151}"/>
              </a:ext>
            </a:extLst>
          </p:cNvPr>
          <p:cNvCxnSpPr>
            <a:cxnSpLocks/>
          </p:cNvCxnSpPr>
          <p:nvPr/>
        </p:nvCxnSpPr>
        <p:spPr>
          <a:xfrm flipH="1">
            <a:off x="5181600" y="3100882"/>
            <a:ext cx="1245784" cy="312654"/>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B2EDE97-8619-B741-A40D-AC6C15F96861}"/>
              </a:ext>
            </a:extLst>
          </p:cNvPr>
          <p:cNvSpPr/>
          <p:nvPr/>
        </p:nvSpPr>
        <p:spPr>
          <a:xfrm>
            <a:off x="6400800" y="2100769"/>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6284881" y="1702766"/>
            <a:ext cx="1451038" cy="338554"/>
          </a:xfrm>
          <a:prstGeom prst="rect">
            <a:avLst/>
          </a:prstGeom>
          <a:noFill/>
        </p:spPr>
        <p:txBody>
          <a:bodyPr wrap="none" rtlCol="0">
            <a:spAutoFit/>
          </a:bodyPr>
          <a:lstStyle/>
          <a:p>
            <a:r>
              <a:rPr lang="en-US" dirty="0">
                <a:solidFill>
                  <a:srgbClr val="FF0000"/>
                </a:solidFill>
              </a:rPr>
              <a:t>Partition Key</a:t>
            </a:r>
          </a:p>
        </p:txBody>
      </p:sp>
      <p:graphicFrame>
        <p:nvGraphicFramePr>
          <p:cNvPr id="20" name="Table 19">
            <a:extLst>
              <a:ext uri="{FF2B5EF4-FFF2-40B4-BE49-F238E27FC236}">
                <a16:creationId xmlns:a16="http://schemas.microsoft.com/office/drawing/2014/main" id="{F0EE8B33-7C30-4743-8D0F-A64182DFE1EE}"/>
              </a:ext>
            </a:extLst>
          </p:cNvPr>
          <p:cNvGraphicFramePr>
            <a:graphicFrameLocks noGrp="1"/>
          </p:cNvGraphicFramePr>
          <p:nvPr>
            <p:extLst/>
          </p:nvPr>
        </p:nvGraphicFramePr>
        <p:xfrm>
          <a:off x="415112" y="3464976"/>
          <a:ext cx="2438400" cy="67564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152992">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bl>
          </a:graphicData>
        </a:graphic>
      </p:graphicFrame>
      <p:graphicFrame>
        <p:nvGraphicFramePr>
          <p:cNvPr id="21" name="Table 20">
            <a:extLst>
              <a:ext uri="{FF2B5EF4-FFF2-40B4-BE49-F238E27FC236}">
                <a16:creationId xmlns:a16="http://schemas.microsoft.com/office/drawing/2014/main" id="{BA09A05E-4A76-7448-86B6-55BCD8CB3B17}"/>
              </a:ext>
            </a:extLst>
          </p:cNvPr>
          <p:cNvGraphicFramePr>
            <a:graphicFrameLocks noGrp="1"/>
          </p:cNvGraphicFramePr>
          <p:nvPr>
            <p:extLst/>
          </p:nvPr>
        </p:nvGraphicFramePr>
        <p:xfrm>
          <a:off x="3371185" y="3451827"/>
          <a:ext cx="2438400" cy="74168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851385957"/>
                  </a:ext>
                </a:extLst>
              </a:tr>
            </a:tbl>
          </a:graphicData>
        </a:graphic>
      </p:graphicFrame>
      <p:sp>
        <p:nvSpPr>
          <p:cNvPr id="25" name="TextBox 24">
            <a:extLst>
              <a:ext uri="{FF2B5EF4-FFF2-40B4-BE49-F238E27FC236}">
                <a16:creationId xmlns:a16="http://schemas.microsoft.com/office/drawing/2014/main" id="{4F8937E0-4D07-2A42-8E08-34BC95E1E2E8}"/>
              </a:ext>
            </a:extLst>
          </p:cNvPr>
          <p:cNvSpPr txBox="1"/>
          <p:nvPr/>
        </p:nvSpPr>
        <p:spPr>
          <a:xfrm>
            <a:off x="1155902" y="2899281"/>
            <a:ext cx="1734770" cy="338554"/>
          </a:xfrm>
          <a:prstGeom prst="rect">
            <a:avLst/>
          </a:prstGeom>
          <a:noFill/>
        </p:spPr>
        <p:txBody>
          <a:bodyPr wrap="none" rtlCol="0">
            <a:spAutoFit/>
          </a:bodyPr>
          <a:lstStyle/>
          <a:p>
            <a:r>
              <a:rPr lang="en-US" sz="1500" dirty="0">
                <a:solidFill>
                  <a:srgbClr val="FF0000"/>
                </a:solidFill>
              </a:rPr>
              <a:t>1 </a:t>
            </a:r>
            <a:r>
              <a:rPr lang="en-SG" b="0" dirty="0">
                <a:solidFill>
                  <a:srgbClr val="FF0000"/>
                </a:solidFill>
              </a:rPr>
              <a:t>≤</a:t>
            </a:r>
            <a:r>
              <a:rPr lang="en-US" sz="1500" dirty="0">
                <a:solidFill>
                  <a:srgbClr val="FF0000"/>
                </a:solidFill>
              </a:rPr>
              <a:t> </a:t>
            </a:r>
            <a:r>
              <a:rPr lang="en-US" sz="1500" dirty="0" err="1">
                <a:solidFill>
                  <a:srgbClr val="FF0000"/>
                </a:solidFill>
              </a:rPr>
              <a:t>user_id</a:t>
            </a:r>
            <a:r>
              <a:rPr lang="en-US" sz="1500" dirty="0">
                <a:solidFill>
                  <a:srgbClr val="FF0000"/>
                </a:solidFill>
              </a:rPr>
              <a:t> </a:t>
            </a:r>
            <a:r>
              <a:rPr lang="en-SG" sz="1400" b="0" dirty="0">
                <a:solidFill>
                  <a:srgbClr val="FF0000"/>
                </a:solidFill>
              </a:rPr>
              <a:t>≤</a:t>
            </a:r>
            <a:r>
              <a:rPr lang="en-US" sz="1500" dirty="0">
                <a:solidFill>
                  <a:srgbClr val="FF0000"/>
                </a:solidFill>
              </a:rPr>
              <a:t> 100</a:t>
            </a:r>
          </a:p>
        </p:txBody>
      </p:sp>
      <p:sp>
        <p:nvSpPr>
          <p:cNvPr id="22" name="TextBox 21">
            <a:extLst>
              <a:ext uri="{FF2B5EF4-FFF2-40B4-BE49-F238E27FC236}">
                <a16:creationId xmlns:a16="http://schemas.microsoft.com/office/drawing/2014/main" id="{262E1DE7-7553-0D4C-97CF-77AD09C714D3}"/>
              </a:ext>
            </a:extLst>
          </p:cNvPr>
          <p:cNvSpPr txBox="1"/>
          <p:nvPr/>
        </p:nvSpPr>
        <p:spPr>
          <a:xfrm>
            <a:off x="3722098" y="3064636"/>
            <a:ext cx="1949573" cy="338554"/>
          </a:xfrm>
          <a:prstGeom prst="rect">
            <a:avLst/>
          </a:prstGeom>
          <a:noFill/>
        </p:spPr>
        <p:txBody>
          <a:bodyPr wrap="none" rtlCol="0">
            <a:spAutoFit/>
          </a:bodyPr>
          <a:lstStyle/>
          <a:p>
            <a:r>
              <a:rPr lang="en-US" sz="1500" dirty="0">
                <a:solidFill>
                  <a:srgbClr val="FF0000"/>
                </a:solidFill>
              </a:rPr>
              <a:t>101 </a:t>
            </a:r>
            <a:r>
              <a:rPr lang="en-SG" b="0" dirty="0">
                <a:solidFill>
                  <a:srgbClr val="FF0000"/>
                </a:solidFill>
              </a:rPr>
              <a:t>≤</a:t>
            </a:r>
            <a:r>
              <a:rPr lang="en-US" sz="1500" dirty="0">
                <a:solidFill>
                  <a:srgbClr val="FF0000"/>
                </a:solidFill>
              </a:rPr>
              <a:t> </a:t>
            </a:r>
            <a:r>
              <a:rPr lang="en-US" sz="1500" dirty="0" err="1">
                <a:solidFill>
                  <a:srgbClr val="FF0000"/>
                </a:solidFill>
              </a:rPr>
              <a:t>user_id</a:t>
            </a:r>
            <a:r>
              <a:rPr lang="en-US" sz="1500" dirty="0">
                <a:solidFill>
                  <a:srgbClr val="FF0000"/>
                </a:solidFill>
              </a:rPr>
              <a:t> &lt; 200</a:t>
            </a:r>
          </a:p>
        </p:txBody>
      </p:sp>
      <p:sp>
        <p:nvSpPr>
          <p:cNvPr id="23" name="Rounded Rectangle 22">
            <a:extLst>
              <a:ext uri="{FF2B5EF4-FFF2-40B4-BE49-F238E27FC236}">
                <a16:creationId xmlns:a16="http://schemas.microsoft.com/office/drawing/2014/main" id="{31E46DEB-4A2D-6542-A31B-55668F7DAE7D}"/>
              </a:ext>
            </a:extLst>
          </p:cNvPr>
          <p:cNvSpPr/>
          <p:nvPr/>
        </p:nvSpPr>
        <p:spPr>
          <a:xfrm>
            <a:off x="359182" y="2163280"/>
            <a:ext cx="2667000" cy="233445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24" name="Rounded Rectangle 23">
            <a:extLst>
              <a:ext uri="{FF2B5EF4-FFF2-40B4-BE49-F238E27FC236}">
                <a16:creationId xmlns:a16="http://schemas.microsoft.com/office/drawing/2014/main" id="{08B3E9DA-6E77-D547-A380-CDBC8678C279}"/>
              </a:ext>
            </a:extLst>
          </p:cNvPr>
          <p:cNvSpPr/>
          <p:nvPr/>
        </p:nvSpPr>
        <p:spPr>
          <a:xfrm>
            <a:off x="3300856" y="2156192"/>
            <a:ext cx="2667000" cy="233445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2073513167"/>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6D5EF2-0F8F-F74A-893F-F6E0A7BE9111}"/>
              </a:ext>
            </a:extLst>
          </p:cNvPr>
          <p:cNvSpPr>
            <a:spLocks noGrp="1"/>
          </p:cNvSpPr>
          <p:nvPr>
            <p:ph idx="1"/>
          </p:nvPr>
        </p:nvSpPr>
        <p:spPr/>
        <p:txBody>
          <a:bodyPr/>
          <a:lstStyle/>
          <a:p>
            <a:r>
              <a:rPr lang="en-US" dirty="0"/>
              <a:t>NoSQL refers to non-relational databases</a:t>
            </a:r>
          </a:p>
          <a:p>
            <a:r>
              <a:rPr lang="en-US" dirty="0"/>
              <a:t>NoSQL has come to stand for “Not Only SQL”, i.e. using relational and non-relational databases alongside one another</a:t>
            </a:r>
          </a:p>
        </p:txBody>
      </p:sp>
      <p:sp>
        <p:nvSpPr>
          <p:cNvPr id="3" name="Title 2">
            <a:extLst>
              <a:ext uri="{FF2B5EF4-FFF2-40B4-BE49-F238E27FC236}">
                <a16:creationId xmlns:a16="http://schemas.microsoft.com/office/drawing/2014/main" id="{639ED110-7FA7-6A42-858A-2CB9077595B0}"/>
              </a:ext>
            </a:extLst>
          </p:cNvPr>
          <p:cNvSpPr>
            <a:spLocks noGrp="1"/>
          </p:cNvSpPr>
          <p:nvPr>
            <p:ph type="title"/>
          </p:nvPr>
        </p:nvSpPr>
        <p:spPr/>
        <p:txBody>
          <a:bodyPr/>
          <a:lstStyle/>
          <a:p>
            <a:r>
              <a:rPr lang="en-US" dirty="0"/>
              <a:t>Recap: NoSQL</a:t>
            </a:r>
          </a:p>
        </p:txBody>
      </p:sp>
      <p:sp>
        <p:nvSpPr>
          <p:cNvPr id="4" name="Slide Number Placeholder 3">
            <a:extLst>
              <a:ext uri="{FF2B5EF4-FFF2-40B4-BE49-F238E27FC236}">
                <a16:creationId xmlns:a16="http://schemas.microsoft.com/office/drawing/2014/main" id="{F6ACBA23-A00B-1D46-928F-8758C867CF7D}"/>
              </a:ext>
            </a:extLst>
          </p:cNvPr>
          <p:cNvSpPr>
            <a:spLocks noGrp="1"/>
          </p:cNvSpPr>
          <p:nvPr>
            <p:ph type="sldNum" sz="quarter" idx="10"/>
          </p:nvPr>
        </p:nvSpPr>
        <p:spPr/>
        <p:txBody>
          <a:bodyPr/>
          <a:lstStyle/>
          <a:p>
            <a:fld id="{95C605C4-1F5B-4B2B-8458-3FC432AF1FAC}" type="slidenum">
              <a:rPr lang="en-US" smtClean="0"/>
              <a:t>2</a:t>
            </a:fld>
            <a:endParaRPr lang="en-US"/>
          </a:p>
        </p:txBody>
      </p:sp>
      <p:pic>
        <p:nvPicPr>
          <p:cNvPr id="7" name="Picture 6">
            <a:extLst>
              <a:ext uri="{FF2B5EF4-FFF2-40B4-BE49-F238E27FC236}">
                <a16:creationId xmlns:a16="http://schemas.microsoft.com/office/drawing/2014/main" id="{724F904F-FC67-2444-B460-609947332511}"/>
              </a:ext>
            </a:extLst>
          </p:cNvPr>
          <p:cNvPicPr>
            <a:picLocks noChangeAspect="1"/>
          </p:cNvPicPr>
          <p:nvPr/>
        </p:nvPicPr>
        <p:blipFill>
          <a:blip r:embed="rId2"/>
          <a:stretch>
            <a:fillRect/>
          </a:stretch>
        </p:blipFill>
        <p:spPr>
          <a:xfrm>
            <a:off x="152400" y="3010239"/>
            <a:ext cx="3976429" cy="2334610"/>
          </a:xfrm>
          <a:prstGeom prst="rect">
            <a:avLst/>
          </a:prstGeom>
        </p:spPr>
      </p:pic>
      <p:pic>
        <p:nvPicPr>
          <p:cNvPr id="8" name="Picture 7">
            <a:extLst>
              <a:ext uri="{FF2B5EF4-FFF2-40B4-BE49-F238E27FC236}">
                <a16:creationId xmlns:a16="http://schemas.microsoft.com/office/drawing/2014/main" id="{D5BF867E-7BD0-DF40-AD7B-BFE7E1C01E7A}"/>
              </a:ext>
            </a:extLst>
          </p:cNvPr>
          <p:cNvPicPr>
            <a:picLocks noChangeAspect="1"/>
          </p:cNvPicPr>
          <p:nvPr/>
        </p:nvPicPr>
        <p:blipFill>
          <a:blip r:embed="rId3"/>
          <a:stretch>
            <a:fillRect/>
          </a:stretch>
        </p:blipFill>
        <p:spPr>
          <a:xfrm>
            <a:off x="4357429" y="3134179"/>
            <a:ext cx="4738429" cy="2086731"/>
          </a:xfrm>
          <a:prstGeom prst="rect">
            <a:avLst/>
          </a:prstGeom>
        </p:spPr>
      </p:pic>
    </p:spTree>
    <p:extLst>
      <p:ext uri="{BB962C8B-B14F-4D97-AF65-F5344CB8AC3E}">
        <p14:creationId xmlns:p14="http://schemas.microsoft.com/office/powerpoint/2010/main" val="537084956"/>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Different tuples are stored in different nodes</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Horizontal Partitioning – Hash Partition</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20</a:t>
            </a:fld>
            <a:endParaRPr lang="en-US"/>
          </a:p>
        </p:txBody>
      </p:sp>
      <p:sp>
        <p:nvSpPr>
          <p:cNvPr id="7" name="TextBox 6">
            <a:extLst>
              <a:ext uri="{FF2B5EF4-FFF2-40B4-BE49-F238E27FC236}">
                <a16:creationId xmlns:a16="http://schemas.microsoft.com/office/drawing/2014/main" id="{17D77D86-B49F-5C46-96B7-8EC6CD400E4F}"/>
              </a:ext>
            </a:extLst>
          </p:cNvPr>
          <p:cNvSpPr txBox="1"/>
          <p:nvPr/>
        </p:nvSpPr>
        <p:spPr>
          <a:xfrm>
            <a:off x="1039438" y="2298357"/>
            <a:ext cx="1189749" cy="338554"/>
          </a:xfrm>
          <a:prstGeom prst="rect">
            <a:avLst/>
          </a:prstGeom>
          <a:noFill/>
        </p:spPr>
        <p:txBody>
          <a:bodyPr wrap="none" rtlCol="0">
            <a:spAutoFit/>
          </a:bodyPr>
          <a:lstStyle/>
          <a:p>
            <a:r>
              <a:rPr lang="en-US" dirty="0">
                <a:solidFill>
                  <a:schemeClr val="bg1"/>
                </a:solidFill>
              </a:rPr>
              <a:t>Partition 1</a:t>
            </a:r>
          </a:p>
        </p:txBody>
      </p:sp>
      <p:sp>
        <p:nvSpPr>
          <p:cNvPr id="9" name="TextBox 8">
            <a:extLst>
              <a:ext uri="{FF2B5EF4-FFF2-40B4-BE49-F238E27FC236}">
                <a16:creationId xmlns:a16="http://schemas.microsoft.com/office/drawing/2014/main" id="{2F69024A-6609-FA4E-BFBC-BD19A2AEBFED}"/>
              </a:ext>
            </a:extLst>
          </p:cNvPr>
          <p:cNvSpPr txBox="1"/>
          <p:nvPr/>
        </p:nvSpPr>
        <p:spPr>
          <a:xfrm>
            <a:off x="3981112" y="2291269"/>
            <a:ext cx="1189749" cy="338554"/>
          </a:xfrm>
          <a:prstGeom prst="rect">
            <a:avLst/>
          </a:prstGeom>
          <a:noFill/>
        </p:spPr>
        <p:txBody>
          <a:bodyPr wrap="none" rtlCol="0">
            <a:spAutoFit/>
          </a:bodyPr>
          <a:lstStyle/>
          <a:p>
            <a:r>
              <a:rPr lang="en-US" dirty="0">
                <a:solidFill>
                  <a:schemeClr val="bg1"/>
                </a:solidFill>
              </a:rPr>
              <a:t>Partition 2</a:t>
            </a:r>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779474"/>
            <a:ext cx="8458200" cy="2078526"/>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fontScale="92500" lnSpcReduction="20000"/>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Hash Partition</a:t>
            </a:r>
            <a:r>
              <a:rPr lang="en-US" b="0" kern="0" dirty="0"/>
              <a:t>: hash partition key, then divide that into partitions based on ranges</a:t>
            </a:r>
          </a:p>
          <a:p>
            <a:pPr lvl="1"/>
            <a:r>
              <a:rPr lang="en-US" b="0" kern="0" dirty="0"/>
              <a:t>Hash function automatically spreads out partition key values roughly evenly</a:t>
            </a:r>
          </a:p>
          <a:p>
            <a:pPr lvl="1"/>
            <a:r>
              <a:rPr lang="en-US" kern="0" dirty="0"/>
              <a:t>Question: </a:t>
            </a:r>
            <a:r>
              <a:rPr lang="en-US" b="0" kern="0" dirty="0"/>
              <a:t>in previous approaches, how to add / remove a node? If we completely redo the partition, a lot of data may have to be moved around, which is inefficient. </a:t>
            </a:r>
          </a:p>
          <a:p>
            <a:pPr lvl="1"/>
            <a:r>
              <a:rPr lang="en-US" kern="0" dirty="0"/>
              <a:t>Answer</a:t>
            </a:r>
            <a:r>
              <a:rPr lang="en-US" b="0" kern="0" dirty="0"/>
              <a:t>: consistent hashing </a:t>
            </a:r>
            <a:endParaRPr lang="en-US"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ext uri="{D42A27DB-BD31-4B8C-83A1-F6EECF244321}">
                <p14:modId xmlns:p14="http://schemas.microsoft.com/office/powerpoint/2010/main" val="3305712969"/>
              </p:ext>
            </p:extLst>
          </p:nvPr>
        </p:nvGraphicFramePr>
        <p:xfrm>
          <a:off x="6400800" y="2177708"/>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8" name="Rectangle 17">
            <a:extLst>
              <a:ext uri="{FF2B5EF4-FFF2-40B4-BE49-F238E27FC236}">
                <a16:creationId xmlns:a16="http://schemas.microsoft.com/office/drawing/2014/main" id="{3B2EDE97-8619-B741-A40D-AC6C15F96861}"/>
              </a:ext>
            </a:extLst>
          </p:cNvPr>
          <p:cNvSpPr/>
          <p:nvPr/>
        </p:nvSpPr>
        <p:spPr>
          <a:xfrm>
            <a:off x="6400800" y="2100769"/>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6284881" y="1702766"/>
            <a:ext cx="1451038" cy="338554"/>
          </a:xfrm>
          <a:prstGeom prst="rect">
            <a:avLst/>
          </a:prstGeom>
          <a:noFill/>
        </p:spPr>
        <p:txBody>
          <a:bodyPr wrap="none" rtlCol="0">
            <a:spAutoFit/>
          </a:bodyPr>
          <a:lstStyle/>
          <a:p>
            <a:r>
              <a:rPr lang="en-US" dirty="0">
                <a:solidFill>
                  <a:srgbClr val="FF0000"/>
                </a:solidFill>
              </a:rPr>
              <a:t>Partition Key</a:t>
            </a:r>
          </a:p>
        </p:txBody>
      </p:sp>
      <p:graphicFrame>
        <p:nvGraphicFramePr>
          <p:cNvPr id="20" name="Table 19">
            <a:extLst>
              <a:ext uri="{FF2B5EF4-FFF2-40B4-BE49-F238E27FC236}">
                <a16:creationId xmlns:a16="http://schemas.microsoft.com/office/drawing/2014/main" id="{F0EE8B33-7C30-4743-8D0F-A64182DFE1EE}"/>
              </a:ext>
            </a:extLst>
          </p:cNvPr>
          <p:cNvGraphicFramePr>
            <a:graphicFrameLocks noGrp="1"/>
          </p:cNvGraphicFramePr>
          <p:nvPr>
            <p:extLst>
              <p:ext uri="{D42A27DB-BD31-4B8C-83A1-F6EECF244321}">
                <p14:modId xmlns:p14="http://schemas.microsoft.com/office/powerpoint/2010/main" val="862667722"/>
              </p:ext>
            </p:extLst>
          </p:nvPr>
        </p:nvGraphicFramePr>
        <p:xfrm>
          <a:off x="415112" y="3464976"/>
          <a:ext cx="2438400" cy="67564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152992">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bl>
          </a:graphicData>
        </a:graphic>
      </p:graphicFrame>
      <p:graphicFrame>
        <p:nvGraphicFramePr>
          <p:cNvPr id="21" name="Table 20">
            <a:extLst>
              <a:ext uri="{FF2B5EF4-FFF2-40B4-BE49-F238E27FC236}">
                <a16:creationId xmlns:a16="http://schemas.microsoft.com/office/drawing/2014/main" id="{BA09A05E-4A76-7448-86B6-55BCD8CB3B17}"/>
              </a:ext>
            </a:extLst>
          </p:cNvPr>
          <p:cNvGraphicFramePr>
            <a:graphicFrameLocks noGrp="1"/>
          </p:cNvGraphicFramePr>
          <p:nvPr>
            <p:extLst>
              <p:ext uri="{D42A27DB-BD31-4B8C-83A1-F6EECF244321}">
                <p14:modId xmlns:p14="http://schemas.microsoft.com/office/powerpoint/2010/main" val="2566795362"/>
              </p:ext>
            </p:extLst>
          </p:nvPr>
        </p:nvGraphicFramePr>
        <p:xfrm>
          <a:off x="3371185" y="3451827"/>
          <a:ext cx="2438400" cy="74168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851385957"/>
                  </a:ext>
                </a:extLst>
              </a:tr>
            </a:tbl>
          </a:graphicData>
        </a:graphic>
      </p:graphicFrame>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a:off x="1634312" y="2713111"/>
            <a:ext cx="4766489" cy="64097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5181600" y="3100882"/>
            <a:ext cx="1245784" cy="312654"/>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F690A49-049E-054E-BFF3-087398B47036}"/>
              </a:ext>
            </a:extLst>
          </p:cNvPr>
          <p:cNvSpPr txBox="1"/>
          <p:nvPr/>
        </p:nvSpPr>
        <p:spPr>
          <a:xfrm>
            <a:off x="885029" y="2918655"/>
            <a:ext cx="1827744" cy="338554"/>
          </a:xfrm>
          <a:prstGeom prst="rect">
            <a:avLst/>
          </a:prstGeom>
          <a:noFill/>
        </p:spPr>
        <p:txBody>
          <a:bodyPr wrap="none" rtlCol="0">
            <a:spAutoFit/>
          </a:bodyPr>
          <a:lstStyle/>
          <a:p>
            <a:r>
              <a:rPr lang="en-US" sz="1500" dirty="0">
                <a:solidFill>
                  <a:srgbClr val="FF0000"/>
                </a:solidFill>
              </a:rPr>
              <a:t>1 </a:t>
            </a:r>
            <a:r>
              <a:rPr lang="en-SG" b="0" dirty="0">
                <a:solidFill>
                  <a:srgbClr val="FF0000"/>
                </a:solidFill>
              </a:rPr>
              <a:t>≤</a:t>
            </a:r>
            <a:r>
              <a:rPr lang="en-US" sz="1500" dirty="0">
                <a:solidFill>
                  <a:srgbClr val="FF0000"/>
                </a:solidFill>
              </a:rPr>
              <a:t> </a:t>
            </a:r>
            <a:r>
              <a:rPr lang="en-US" sz="1500" i="1" dirty="0">
                <a:solidFill>
                  <a:srgbClr val="FF0000"/>
                </a:solidFill>
              </a:rPr>
              <a:t>hash</a:t>
            </a:r>
            <a:r>
              <a:rPr lang="en-US" sz="1500" dirty="0">
                <a:solidFill>
                  <a:srgbClr val="FF0000"/>
                </a:solidFill>
              </a:rPr>
              <a:t>(100) </a:t>
            </a:r>
            <a:r>
              <a:rPr lang="en-SG" sz="1400" b="0" dirty="0">
                <a:solidFill>
                  <a:srgbClr val="FF0000"/>
                </a:solidFill>
              </a:rPr>
              <a:t>≤</a:t>
            </a:r>
            <a:r>
              <a:rPr lang="en-US" sz="1500" dirty="0">
                <a:solidFill>
                  <a:srgbClr val="FF0000"/>
                </a:solidFill>
              </a:rPr>
              <a:t> 16</a:t>
            </a:r>
          </a:p>
        </p:txBody>
      </p:sp>
      <p:sp>
        <p:nvSpPr>
          <p:cNvPr id="30" name="TextBox 29">
            <a:extLst>
              <a:ext uri="{FF2B5EF4-FFF2-40B4-BE49-F238E27FC236}">
                <a16:creationId xmlns:a16="http://schemas.microsoft.com/office/drawing/2014/main" id="{2B711776-A808-A942-A4B6-E9BCB370E36B}"/>
              </a:ext>
            </a:extLst>
          </p:cNvPr>
          <p:cNvSpPr txBox="1"/>
          <p:nvPr/>
        </p:nvSpPr>
        <p:spPr>
          <a:xfrm>
            <a:off x="3722098" y="3064636"/>
            <a:ext cx="1949573" cy="338554"/>
          </a:xfrm>
          <a:prstGeom prst="rect">
            <a:avLst/>
          </a:prstGeom>
          <a:noFill/>
        </p:spPr>
        <p:txBody>
          <a:bodyPr wrap="none" rtlCol="0">
            <a:spAutoFit/>
          </a:bodyPr>
          <a:lstStyle/>
          <a:p>
            <a:r>
              <a:rPr lang="en-US" sz="1500" dirty="0">
                <a:solidFill>
                  <a:srgbClr val="FF0000"/>
                </a:solidFill>
              </a:rPr>
              <a:t>17 </a:t>
            </a:r>
            <a:r>
              <a:rPr lang="en-SG" b="0" dirty="0">
                <a:solidFill>
                  <a:srgbClr val="FF0000"/>
                </a:solidFill>
              </a:rPr>
              <a:t>≤</a:t>
            </a:r>
            <a:r>
              <a:rPr lang="en-US" sz="1500" dirty="0">
                <a:solidFill>
                  <a:srgbClr val="FF0000"/>
                </a:solidFill>
              </a:rPr>
              <a:t> </a:t>
            </a:r>
            <a:r>
              <a:rPr lang="en-US" sz="1500" i="1" dirty="0">
                <a:solidFill>
                  <a:srgbClr val="FF0000"/>
                </a:solidFill>
              </a:rPr>
              <a:t>hash</a:t>
            </a:r>
            <a:r>
              <a:rPr lang="en-US" sz="1500" dirty="0">
                <a:solidFill>
                  <a:srgbClr val="FF0000"/>
                </a:solidFill>
              </a:rPr>
              <a:t>(101) &lt; 32</a:t>
            </a:r>
          </a:p>
        </p:txBody>
      </p:sp>
      <p:sp>
        <p:nvSpPr>
          <p:cNvPr id="31" name="Rounded Rectangle 30">
            <a:extLst>
              <a:ext uri="{FF2B5EF4-FFF2-40B4-BE49-F238E27FC236}">
                <a16:creationId xmlns:a16="http://schemas.microsoft.com/office/drawing/2014/main" id="{B11F900A-613D-DC41-98D4-ED7AB92CE15B}"/>
              </a:ext>
            </a:extLst>
          </p:cNvPr>
          <p:cNvSpPr/>
          <p:nvPr/>
        </p:nvSpPr>
        <p:spPr>
          <a:xfrm>
            <a:off x="359182" y="2163280"/>
            <a:ext cx="2667000" cy="2334450"/>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2" name="Rounded Rectangle 31">
            <a:extLst>
              <a:ext uri="{FF2B5EF4-FFF2-40B4-BE49-F238E27FC236}">
                <a16:creationId xmlns:a16="http://schemas.microsoft.com/office/drawing/2014/main" id="{B5976851-F818-4F49-AED8-3F18FB60E8F6}"/>
              </a:ext>
            </a:extLst>
          </p:cNvPr>
          <p:cNvSpPr/>
          <p:nvPr/>
        </p:nvSpPr>
        <p:spPr>
          <a:xfrm>
            <a:off x="3300856" y="2156192"/>
            <a:ext cx="2667000" cy="233445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374268699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21</a:t>
            </a:fld>
            <a:endParaRPr lang="en-US"/>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74819"/>
            <a:ext cx="8853488" cy="2172413"/>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endParaRPr lang="en-US" b="0"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8" name="Rectangle 17">
            <a:extLst>
              <a:ext uri="{FF2B5EF4-FFF2-40B4-BE49-F238E27FC236}">
                <a16:creationId xmlns:a16="http://schemas.microsoft.com/office/drawing/2014/main" id="{3B2EDE97-8619-B741-A40D-AC6C15F96861}"/>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2150591503"/>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22</a:t>
            </a:fld>
            <a:endParaRPr lang="en-US"/>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1805315" y="379985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24" name="TextBox 23">
            <a:extLst>
              <a:ext uri="{FF2B5EF4-FFF2-40B4-BE49-F238E27FC236}">
                <a16:creationId xmlns:a16="http://schemas.microsoft.com/office/drawing/2014/main" id="{854B577A-4402-0043-BD95-E6DB7D7CA093}"/>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
        <p:nvSpPr>
          <p:cNvPr id="25" name="Rectangle 24">
            <a:extLst>
              <a:ext uri="{FF2B5EF4-FFF2-40B4-BE49-F238E27FC236}">
                <a16:creationId xmlns:a16="http://schemas.microsoft.com/office/drawing/2014/main" id="{266AFCDF-15F5-C74A-A693-0E47015ADBAE}"/>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26" name="Content Placeholder 1">
            <a:extLst>
              <a:ext uri="{FF2B5EF4-FFF2-40B4-BE49-F238E27FC236}">
                <a16:creationId xmlns:a16="http://schemas.microsoft.com/office/drawing/2014/main" id="{E7270554-8A56-7642-8DD3-D41AC1B7EDA1}"/>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How to partition</a:t>
            </a:r>
            <a:r>
              <a:rPr lang="en-US" b="0" kern="0" dirty="0"/>
              <a:t>: each node has a ‘marker’ (rectangles)</a:t>
            </a:r>
            <a:endParaRPr lang="en-US" kern="0" dirty="0"/>
          </a:p>
        </p:txBody>
      </p:sp>
    </p:spTree>
    <p:extLst>
      <p:ext uri="{BB962C8B-B14F-4D97-AF65-F5344CB8AC3E}">
        <p14:creationId xmlns:p14="http://schemas.microsoft.com/office/powerpoint/2010/main" val="256879185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23</a:t>
            </a:fld>
            <a:endParaRPr lang="en-US"/>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1805315" y="379985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24" name="TextBox 23">
            <a:extLst>
              <a:ext uri="{FF2B5EF4-FFF2-40B4-BE49-F238E27FC236}">
                <a16:creationId xmlns:a16="http://schemas.microsoft.com/office/drawing/2014/main" id="{854B577A-4402-0043-BD95-E6DB7D7CA093}"/>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
        <p:nvSpPr>
          <p:cNvPr id="7" name="Freeform 6">
            <a:extLst>
              <a:ext uri="{FF2B5EF4-FFF2-40B4-BE49-F238E27FC236}">
                <a16:creationId xmlns:a16="http://schemas.microsoft.com/office/drawing/2014/main" id="{96F10461-9761-D74B-A944-AA336606B1FF}"/>
              </a:ext>
            </a:extLst>
          </p:cNvPr>
          <p:cNvSpPr/>
          <p:nvPr/>
        </p:nvSpPr>
        <p:spPr>
          <a:xfrm>
            <a:off x="1071552" y="2366863"/>
            <a:ext cx="474835" cy="533500"/>
          </a:xfrm>
          <a:custGeom>
            <a:avLst/>
            <a:gdLst>
              <a:gd name="connsiteX0" fmla="*/ 442923 w 474835"/>
              <a:gd name="connsiteY0" fmla="*/ 533500 h 533500"/>
              <a:gd name="connsiteX1" fmla="*/ 11 w 474835"/>
              <a:gd name="connsiteY1" fmla="*/ 262037 h 533500"/>
              <a:gd name="connsiteX2" fmla="*/ 428636 w 474835"/>
              <a:gd name="connsiteY2" fmla="*/ 19150 h 533500"/>
              <a:gd name="connsiteX3" fmla="*/ 442923 w 474835"/>
              <a:gd name="connsiteY3" fmla="*/ 33437 h 533500"/>
            </a:gdLst>
            <a:ahLst/>
            <a:cxnLst>
              <a:cxn ang="0">
                <a:pos x="connsiteX0" y="connsiteY0"/>
              </a:cxn>
              <a:cxn ang="0">
                <a:pos x="connsiteX1" y="connsiteY1"/>
              </a:cxn>
              <a:cxn ang="0">
                <a:pos x="connsiteX2" y="connsiteY2"/>
              </a:cxn>
              <a:cxn ang="0">
                <a:pos x="connsiteX3" y="connsiteY3"/>
              </a:cxn>
            </a:cxnLst>
            <a:rect l="l" t="t" r="r" b="b"/>
            <a:pathLst>
              <a:path w="474835" h="533500">
                <a:moveTo>
                  <a:pt x="442923" y="533500"/>
                </a:moveTo>
                <a:cubicBezTo>
                  <a:pt x="222657" y="440631"/>
                  <a:pt x="2392" y="347762"/>
                  <a:pt x="11" y="262037"/>
                </a:cubicBezTo>
                <a:cubicBezTo>
                  <a:pt x="-2370" y="176312"/>
                  <a:pt x="354817" y="57250"/>
                  <a:pt x="428636" y="19150"/>
                </a:cubicBezTo>
                <a:cubicBezTo>
                  <a:pt x="502455" y="-18950"/>
                  <a:pt x="472689" y="7243"/>
                  <a:pt x="442923" y="33437"/>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8" name="Freeform 7">
            <a:extLst>
              <a:ext uri="{FF2B5EF4-FFF2-40B4-BE49-F238E27FC236}">
                <a16:creationId xmlns:a16="http://schemas.microsoft.com/office/drawing/2014/main" id="{A7379FCB-EE38-CC4F-99F4-D847D17A1C7D}"/>
              </a:ext>
            </a:extLst>
          </p:cNvPr>
          <p:cNvSpPr/>
          <p:nvPr/>
        </p:nvSpPr>
        <p:spPr>
          <a:xfrm>
            <a:off x="4143375" y="2586038"/>
            <a:ext cx="304887" cy="457200"/>
          </a:xfrm>
          <a:custGeom>
            <a:avLst/>
            <a:gdLst>
              <a:gd name="connsiteX0" fmla="*/ 0 w 304887"/>
              <a:gd name="connsiteY0" fmla="*/ 0 h 457200"/>
              <a:gd name="connsiteX1" fmla="*/ 300038 w 304887"/>
              <a:gd name="connsiteY1" fmla="*/ 185737 h 457200"/>
              <a:gd name="connsiteX2" fmla="*/ 157163 w 304887"/>
              <a:gd name="connsiteY2" fmla="*/ 457200 h 457200"/>
            </a:gdLst>
            <a:ahLst/>
            <a:cxnLst>
              <a:cxn ang="0">
                <a:pos x="connsiteX0" y="connsiteY0"/>
              </a:cxn>
              <a:cxn ang="0">
                <a:pos x="connsiteX1" y="connsiteY1"/>
              </a:cxn>
              <a:cxn ang="0">
                <a:pos x="connsiteX2" y="connsiteY2"/>
              </a:cxn>
            </a:cxnLst>
            <a:rect l="l" t="t" r="r" b="b"/>
            <a:pathLst>
              <a:path w="304887" h="457200">
                <a:moveTo>
                  <a:pt x="0" y="0"/>
                </a:moveTo>
                <a:cubicBezTo>
                  <a:pt x="136922" y="54768"/>
                  <a:pt x="273844" y="109537"/>
                  <a:pt x="300038" y="185737"/>
                </a:cubicBezTo>
                <a:cubicBezTo>
                  <a:pt x="326232" y="261937"/>
                  <a:pt x="241697" y="359568"/>
                  <a:pt x="157163" y="457200"/>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E0CAF96-955E-4B47-9B71-3EC0FDE37941}"/>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0" name="Content Placeholder 1">
            <a:extLst>
              <a:ext uri="{FF2B5EF4-FFF2-40B4-BE49-F238E27FC236}">
                <a16:creationId xmlns:a16="http://schemas.microsoft.com/office/drawing/2014/main" id="{417AA7E1-B12F-5845-A193-F6FF90F71E74}"/>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How to partition</a:t>
            </a:r>
            <a:r>
              <a:rPr lang="en-US" b="0" kern="0" dirty="0"/>
              <a:t>: each node has a ‘marker’ (rectangles) </a:t>
            </a:r>
          </a:p>
          <a:p>
            <a:pPr lvl="1"/>
            <a:r>
              <a:rPr lang="en-US" b="0" kern="0" dirty="0"/>
              <a:t>Each tuple is placed on the circle, and assigned to the node that comes clockwise-after it</a:t>
            </a:r>
            <a:endParaRPr lang="en-US" kern="0" dirty="0"/>
          </a:p>
        </p:txBody>
      </p:sp>
    </p:spTree>
    <p:extLst>
      <p:ext uri="{BB962C8B-B14F-4D97-AF65-F5344CB8AC3E}">
        <p14:creationId xmlns:p14="http://schemas.microsoft.com/office/powerpoint/2010/main" val="1662516985"/>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24</a:t>
            </a:fld>
            <a:endParaRPr lang="en-US"/>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1805315" y="379985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7" name="Freeform 6">
            <a:extLst>
              <a:ext uri="{FF2B5EF4-FFF2-40B4-BE49-F238E27FC236}">
                <a16:creationId xmlns:a16="http://schemas.microsoft.com/office/drawing/2014/main" id="{96F10461-9761-D74B-A944-AA336606B1FF}"/>
              </a:ext>
            </a:extLst>
          </p:cNvPr>
          <p:cNvSpPr/>
          <p:nvPr/>
        </p:nvSpPr>
        <p:spPr>
          <a:xfrm>
            <a:off x="1071552" y="2366863"/>
            <a:ext cx="474835" cy="533500"/>
          </a:xfrm>
          <a:custGeom>
            <a:avLst/>
            <a:gdLst>
              <a:gd name="connsiteX0" fmla="*/ 442923 w 474835"/>
              <a:gd name="connsiteY0" fmla="*/ 533500 h 533500"/>
              <a:gd name="connsiteX1" fmla="*/ 11 w 474835"/>
              <a:gd name="connsiteY1" fmla="*/ 262037 h 533500"/>
              <a:gd name="connsiteX2" fmla="*/ 428636 w 474835"/>
              <a:gd name="connsiteY2" fmla="*/ 19150 h 533500"/>
              <a:gd name="connsiteX3" fmla="*/ 442923 w 474835"/>
              <a:gd name="connsiteY3" fmla="*/ 33437 h 533500"/>
            </a:gdLst>
            <a:ahLst/>
            <a:cxnLst>
              <a:cxn ang="0">
                <a:pos x="connsiteX0" y="connsiteY0"/>
              </a:cxn>
              <a:cxn ang="0">
                <a:pos x="connsiteX1" y="connsiteY1"/>
              </a:cxn>
              <a:cxn ang="0">
                <a:pos x="connsiteX2" y="connsiteY2"/>
              </a:cxn>
              <a:cxn ang="0">
                <a:pos x="connsiteX3" y="connsiteY3"/>
              </a:cxn>
            </a:cxnLst>
            <a:rect l="l" t="t" r="r" b="b"/>
            <a:pathLst>
              <a:path w="474835" h="533500">
                <a:moveTo>
                  <a:pt x="442923" y="533500"/>
                </a:moveTo>
                <a:cubicBezTo>
                  <a:pt x="222657" y="440631"/>
                  <a:pt x="2392" y="347762"/>
                  <a:pt x="11" y="262037"/>
                </a:cubicBezTo>
                <a:cubicBezTo>
                  <a:pt x="-2370" y="176312"/>
                  <a:pt x="354817" y="57250"/>
                  <a:pt x="428636" y="19150"/>
                </a:cubicBezTo>
                <a:cubicBezTo>
                  <a:pt x="502455" y="-18950"/>
                  <a:pt x="472689" y="7243"/>
                  <a:pt x="442923" y="33437"/>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0" name="TextBox 29">
            <a:extLst>
              <a:ext uri="{FF2B5EF4-FFF2-40B4-BE49-F238E27FC236}">
                <a16:creationId xmlns:a16="http://schemas.microsoft.com/office/drawing/2014/main" id="{8D83DC71-A575-8648-AC95-3C0533FAF8FD}"/>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pic>
        <p:nvPicPr>
          <p:cNvPr id="31" name="Picture 30">
            <a:extLst>
              <a:ext uri="{FF2B5EF4-FFF2-40B4-BE49-F238E27FC236}">
                <a16:creationId xmlns:a16="http://schemas.microsoft.com/office/drawing/2014/main" id="{941091D8-B4B3-224E-9238-C5F10567E371}"/>
              </a:ext>
            </a:extLst>
          </p:cNvPr>
          <p:cNvPicPr>
            <a:picLocks noChangeAspect="1"/>
          </p:cNvPicPr>
          <p:nvPr/>
        </p:nvPicPr>
        <p:blipFill>
          <a:blip r:embed="rId2"/>
          <a:stretch>
            <a:fillRect/>
          </a:stretch>
        </p:blipFill>
        <p:spPr>
          <a:xfrm>
            <a:off x="4313363" y="3378410"/>
            <a:ext cx="270269" cy="270269"/>
          </a:xfrm>
          <a:prstGeom prst="rect">
            <a:avLst/>
          </a:prstGeom>
        </p:spPr>
      </p:pic>
      <p:sp>
        <p:nvSpPr>
          <p:cNvPr id="42" name="Freeform 41">
            <a:extLst>
              <a:ext uri="{FF2B5EF4-FFF2-40B4-BE49-F238E27FC236}">
                <a16:creationId xmlns:a16="http://schemas.microsoft.com/office/drawing/2014/main" id="{7E2C53F6-931A-D245-B4DE-BE0AEA233E27}"/>
              </a:ext>
            </a:extLst>
          </p:cNvPr>
          <p:cNvSpPr/>
          <p:nvPr/>
        </p:nvSpPr>
        <p:spPr>
          <a:xfrm>
            <a:off x="2814638" y="2571750"/>
            <a:ext cx="1538992" cy="1385888"/>
          </a:xfrm>
          <a:custGeom>
            <a:avLst/>
            <a:gdLst>
              <a:gd name="connsiteX0" fmla="*/ 1285875 w 1538992"/>
              <a:gd name="connsiteY0" fmla="*/ 0 h 1385888"/>
              <a:gd name="connsiteX1" fmla="*/ 1443037 w 1538992"/>
              <a:gd name="connsiteY1" fmla="*/ 814388 h 1385888"/>
              <a:gd name="connsiteX2" fmla="*/ 0 w 1538992"/>
              <a:gd name="connsiteY2" fmla="*/ 1385888 h 1385888"/>
            </a:gdLst>
            <a:ahLst/>
            <a:cxnLst>
              <a:cxn ang="0">
                <a:pos x="connsiteX0" y="connsiteY0"/>
              </a:cxn>
              <a:cxn ang="0">
                <a:pos x="connsiteX1" y="connsiteY1"/>
              </a:cxn>
              <a:cxn ang="0">
                <a:pos x="connsiteX2" y="connsiteY2"/>
              </a:cxn>
            </a:cxnLst>
            <a:rect l="l" t="t" r="r" b="b"/>
            <a:pathLst>
              <a:path w="1538992" h="1385888">
                <a:moveTo>
                  <a:pt x="1285875" y="0"/>
                </a:moveTo>
                <a:cubicBezTo>
                  <a:pt x="1471612" y="291703"/>
                  <a:pt x="1657350" y="583407"/>
                  <a:pt x="1443037" y="814388"/>
                </a:cubicBezTo>
                <a:cubicBezTo>
                  <a:pt x="1228724" y="1045369"/>
                  <a:pt x="614362" y="1215628"/>
                  <a:pt x="0" y="1385888"/>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38099B7-D8DC-8B41-8E47-7180F942E3B3}"/>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2" name="Content Placeholder 1">
            <a:extLst>
              <a:ext uri="{FF2B5EF4-FFF2-40B4-BE49-F238E27FC236}">
                <a16:creationId xmlns:a16="http://schemas.microsoft.com/office/drawing/2014/main" id="{2E0F9D7F-1616-A244-BD95-F5DDC7664D0C}"/>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b="0" kern="0" dirty="0"/>
              <a:t>To </a:t>
            </a:r>
            <a:r>
              <a:rPr lang="en-US" kern="0" dirty="0"/>
              <a:t>delete a node</a:t>
            </a:r>
            <a:r>
              <a:rPr lang="en-US" b="0" kern="0" dirty="0"/>
              <a:t>, we simply re-assign all its tuples to the node clock-wise after this one</a:t>
            </a:r>
            <a:endParaRPr lang="en-US" kern="0" dirty="0"/>
          </a:p>
        </p:txBody>
      </p:sp>
    </p:spTree>
    <p:extLst>
      <p:ext uri="{BB962C8B-B14F-4D97-AF65-F5344CB8AC3E}">
        <p14:creationId xmlns:p14="http://schemas.microsoft.com/office/powerpoint/2010/main" val="359939037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25</a:t>
            </a:fld>
            <a:endParaRPr lang="en-US"/>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b="0" kern="0" dirty="0"/>
              <a:t>Similarly, to </a:t>
            </a:r>
            <a:r>
              <a:rPr lang="en-US" kern="0" dirty="0"/>
              <a:t>add a node</a:t>
            </a:r>
            <a:r>
              <a:rPr lang="en-US" b="0" kern="0" dirty="0"/>
              <a:t>, we add a new marker, and re-assigning all tuples which now belong to the new node</a:t>
            </a:r>
          </a:p>
          <a:p>
            <a:pPr marL="0" indent="0">
              <a:buNone/>
            </a:pPr>
            <a:endParaRPr lang="en-US"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1805315" y="379985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7" name="Freeform 6">
            <a:extLst>
              <a:ext uri="{FF2B5EF4-FFF2-40B4-BE49-F238E27FC236}">
                <a16:creationId xmlns:a16="http://schemas.microsoft.com/office/drawing/2014/main" id="{96F10461-9761-D74B-A944-AA336606B1FF}"/>
              </a:ext>
            </a:extLst>
          </p:cNvPr>
          <p:cNvSpPr/>
          <p:nvPr/>
        </p:nvSpPr>
        <p:spPr>
          <a:xfrm>
            <a:off x="1071552" y="2366863"/>
            <a:ext cx="474835" cy="533500"/>
          </a:xfrm>
          <a:custGeom>
            <a:avLst/>
            <a:gdLst>
              <a:gd name="connsiteX0" fmla="*/ 442923 w 474835"/>
              <a:gd name="connsiteY0" fmla="*/ 533500 h 533500"/>
              <a:gd name="connsiteX1" fmla="*/ 11 w 474835"/>
              <a:gd name="connsiteY1" fmla="*/ 262037 h 533500"/>
              <a:gd name="connsiteX2" fmla="*/ 428636 w 474835"/>
              <a:gd name="connsiteY2" fmla="*/ 19150 h 533500"/>
              <a:gd name="connsiteX3" fmla="*/ 442923 w 474835"/>
              <a:gd name="connsiteY3" fmla="*/ 33437 h 533500"/>
            </a:gdLst>
            <a:ahLst/>
            <a:cxnLst>
              <a:cxn ang="0">
                <a:pos x="connsiteX0" y="connsiteY0"/>
              </a:cxn>
              <a:cxn ang="0">
                <a:pos x="connsiteX1" y="connsiteY1"/>
              </a:cxn>
              <a:cxn ang="0">
                <a:pos x="connsiteX2" y="connsiteY2"/>
              </a:cxn>
              <a:cxn ang="0">
                <a:pos x="connsiteX3" y="connsiteY3"/>
              </a:cxn>
            </a:cxnLst>
            <a:rect l="l" t="t" r="r" b="b"/>
            <a:pathLst>
              <a:path w="474835" h="533500">
                <a:moveTo>
                  <a:pt x="442923" y="533500"/>
                </a:moveTo>
                <a:cubicBezTo>
                  <a:pt x="222657" y="440631"/>
                  <a:pt x="2392" y="347762"/>
                  <a:pt x="11" y="262037"/>
                </a:cubicBezTo>
                <a:cubicBezTo>
                  <a:pt x="-2370" y="176312"/>
                  <a:pt x="354817" y="57250"/>
                  <a:pt x="428636" y="19150"/>
                </a:cubicBezTo>
                <a:cubicBezTo>
                  <a:pt x="502455" y="-18950"/>
                  <a:pt x="472689" y="7243"/>
                  <a:pt x="442923" y="33437"/>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0" name="TextBox 29">
            <a:extLst>
              <a:ext uri="{FF2B5EF4-FFF2-40B4-BE49-F238E27FC236}">
                <a16:creationId xmlns:a16="http://schemas.microsoft.com/office/drawing/2014/main" id="{8D83DC71-A575-8648-AC95-3C0533FAF8FD}"/>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
        <p:nvSpPr>
          <p:cNvPr id="29" name="Freeform 28">
            <a:extLst>
              <a:ext uri="{FF2B5EF4-FFF2-40B4-BE49-F238E27FC236}">
                <a16:creationId xmlns:a16="http://schemas.microsoft.com/office/drawing/2014/main" id="{4B3DA2A3-2D6E-5347-AE8A-A055298B542A}"/>
              </a:ext>
            </a:extLst>
          </p:cNvPr>
          <p:cNvSpPr/>
          <p:nvPr/>
        </p:nvSpPr>
        <p:spPr>
          <a:xfrm>
            <a:off x="4143375" y="2586037"/>
            <a:ext cx="330025" cy="498503"/>
          </a:xfrm>
          <a:custGeom>
            <a:avLst/>
            <a:gdLst>
              <a:gd name="connsiteX0" fmla="*/ 0 w 304887"/>
              <a:gd name="connsiteY0" fmla="*/ 0 h 457200"/>
              <a:gd name="connsiteX1" fmla="*/ 300038 w 304887"/>
              <a:gd name="connsiteY1" fmla="*/ 185737 h 457200"/>
              <a:gd name="connsiteX2" fmla="*/ 157163 w 304887"/>
              <a:gd name="connsiteY2" fmla="*/ 457200 h 457200"/>
            </a:gdLst>
            <a:ahLst/>
            <a:cxnLst>
              <a:cxn ang="0">
                <a:pos x="connsiteX0" y="connsiteY0"/>
              </a:cxn>
              <a:cxn ang="0">
                <a:pos x="connsiteX1" y="connsiteY1"/>
              </a:cxn>
              <a:cxn ang="0">
                <a:pos x="connsiteX2" y="connsiteY2"/>
              </a:cxn>
            </a:cxnLst>
            <a:rect l="l" t="t" r="r" b="b"/>
            <a:pathLst>
              <a:path w="304887" h="457200">
                <a:moveTo>
                  <a:pt x="0" y="0"/>
                </a:moveTo>
                <a:cubicBezTo>
                  <a:pt x="136922" y="54768"/>
                  <a:pt x="273844" y="109537"/>
                  <a:pt x="300038" y="185737"/>
                </a:cubicBezTo>
                <a:cubicBezTo>
                  <a:pt x="326232" y="261937"/>
                  <a:pt x="241697" y="359568"/>
                  <a:pt x="157163" y="457200"/>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494B280-624F-B641-9FC7-1AE817E6B496}"/>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82161076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43805F-AF15-AF47-9B1D-29806E2ED139}"/>
              </a:ext>
            </a:extLst>
          </p:cNvPr>
          <p:cNvSpPr>
            <a:spLocks noGrp="1"/>
          </p:cNvSpPr>
          <p:nvPr>
            <p:ph idx="1"/>
          </p:nvPr>
        </p:nvSpPr>
        <p:spPr>
          <a:xfrm>
            <a:off x="381000" y="1066800"/>
            <a:ext cx="8458200" cy="1219200"/>
          </a:xfrm>
        </p:spPr>
        <p:txBody>
          <a:bodyPr/>
          <a:lstStyle/>
          <a:p>
            <a:r>
              <a:rPr lang="en-US" dirty="0"/>
              <a:t>Think of the output of the hash function as lying on a circle:</a:t>
            </a:r>
          </a:p>
        </p:txBody>
      </p:sp>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26</a:t>
            </a:fld>
            <a:endParaRPr lang="en-US"/>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Simple replication strategy</a:t>
            </a:r>
            <a:r>
              <a:rPr lang="en-US" b="0" kern="0" dirty="0"/>
              <a:t>: replicate a tuple in the next few (e.g. 2) additional nodes clockwise after the primary node used to store it</a:t>
            </a:r>
          </a:p>
          <a:p>
            <a:pPr marL="0" indent="0">
              <a:buNone/>
            </a:pPr>
            <a:endParaRPr lang="en-US"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1805315" y="379985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7" name="Freeform 6">
            <a:extLst>
              <a:ext uri="{FF2B5EF4-FFF2-40B4-BE49-F238E27FC236}">
                <a16:creationId xmlns:a16="http://schemas.microsoft.com/office/drawing/2014/main" id="{96F10461-9761-D74B-A944-AA336606B1FF}"/>
              </a:ext>
            </a:extLst>
          </p:cNvPr>
          <p:cNvSpPr/>
          <p:nvPr/>
        </p:nvSpPr>
        <p:spPr>
          <a:xfrm>
            <a:off x="1071552" y="2366863"/>
            <a:ext cx="474835" cy="533500"/>
          </a:xfrm>
          <a:custGeom>
            <a:avLst/>
            <a:gdLst>
              <a:gd name="connsiteX0" fmla="*/ 442923 w 474835"/>
              <a:gd name="connsiteY0" fmla="*/ 533500 h 533500"/>
              <a:gd name="connsiteX1" fmla="*/ 11 w 474835"/>
              <a:gd name="connsiteY1" fmla="*/ 262037 h 533500"/>
              <a:gd name="connsiteX2" fmla="*/ 428636 w 474835"/>
              <a:gd name="connsiteY2" fmla="*/ 19150 h 533500"/>
              <a:gd name="connsiteX3" fmla="*/ 442923 w 474835"/>
              <a:gd name="connsiteY3" fmla="*/ 33437 h 533500"/>
            </a:gdLst>
            <a:ahLst/>
            <a:cxnLst>
              <a:cxn ang="0">
                <a:pos x="connsiteX0" y="connsiteY0"/>
              </a:cxn>
              <a:cxn ang="0">
                <a:pos x="connsiteX1" y="connsiteY1"/>
              </a:cxn>
              <a:cxn ang="0">
                <a:pos x="connsiteX2" y="connsiteY2"/>
              </a:cxn>
              <a:cxn ang="0">
                <a:pos x="connsiteX3" y="connsiteY3"/>
              </a:cxn>
            </a:cxnLst>
            <a:rect l="l" t="t" r="r" b="b"/>
            <a:pathLst>
              <a:path w="474835" h="533500">
                <a:moveTo>
                  <a:pt x="442923" y="533500"/>
                </a:moveTo>
                <a:cubicBezTo>
                  <a:pt x="222657" y="440631"/>
                  <a:pt x="2392" y="347762"/>
                  <a:pt x="11" y="262037"/>
                </a:cubicBezTo>
                <a:cubicBezTo>
                  <a:pt x="-2370" y="176312"/>
                  <a:pt x="354817" y="57250"/>
                  <a:pt x="428636" y="19150"/>
                </a:cubicBezTo>
                <a:cubicBezTo>
                  <a:pt x="502455" y="-18950"/>
                  <a:pt x="472689" y="7243"/>
                  <a:pt x="442923" y="33437"/>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0" name="TextBox 29">
            <a:extLst>
              <a:ext uri="{FF2B5EF4-FFF2-40B4-BE49-F238E27FC236}">
                <a16:creationId xmlns:a16="http://schemas.microsoft.com/office/drawing/2014/main" id="{8D83DC71-A575-8648-AC95-3C0533FAF8FD}"/>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
        <p:nvSpPr>
          <p:cNvPr id="29" name="Freeform 28">
            <a:extLst>
              <a:ext uri="{FF2B5EF4-FFF2-40B4-BE49-F238E27FC236}">
                <a16:creationId xmlns:a16="http://schemas.microsoft.com/office/drawing/2014/main" id="{4B3DA2A3-2D6E-5347-AE8A-A055298B542A}"/>
              </a:ext>
            </a:extLst>
          </p:cNvPr>
          <p:cNvSpPr/>
          <p:nvPr/>
        </p:nvSpPr>
        <p:spPr>
          <a:xfrm>
            <a:off x="4143375" y="2586037"/>
            <a:ext cx="330025" cy="498503"/>
          </a:xfrm>
          <a:custGeom>
            <a:avLst/>
            <a:gdLst>
              <a:gd name="connsiteX0" fmla="*/ 0 w 304887"/>
              <a:gd name="connsiteY0" fmla="*/ 0 h 457200"/>
              <a:gd name="connsiteX1" fmla="*/ 300038 w 304887"/>
              <a:gd name="connsiteY1" fmla="*/ 185737 h 457200"/>
              <a:gd name="connsiteX2" fmla="*/ 157163 w 304887"/>
              <a:gd name="connsiteY2" fmla="*/ 457200 h 457200"/>
            </a:gdLst>
            <a:ahLst/>
            <a:cxnLst>
              <a:cxn ang="0">
                <a:pos x="connsiteX0" y="connsiteY0"/>
              </a:cxn>
              <a:cxn ang="0">
                <a:pos x="connsiteX1" y="connsiteY1"/>
              </a:cxn>
              <a:cxn ang="0">
                <a:pos x="connsiteX2" y="connsiteY2"/>
              </a:cxn>
            </a:cxnLst>
            <a:rect l="l" t="t" r="r" b="b"/>
            <a:pathLst>
              <a:path w="304887" h="457200">
                <a:moveTo>
                  <a:pt x="0" y="0"/>
                </a:moveTo>
                <a:cubicBezTo>
                  <a:pt x="136922" y="54768"/>
                  <a:pt x="273844" y="109537"/>
                  <a:pt x="300038" y="185737"/>
                </a:cubicBezTo>
                <a:cubicBezTo>
                  <a:pt x="326232" y="261937"/>
                  <a:pt x="241697" y="359568"/>
                  <a:pt x="157163" y="457200"/>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1B2603F-CF41-3E49-8AF6-BEF4A06137FD}"/>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4089833639"/>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6686FA-036A-FE4E-85C1-98328DBEBEF5}"/>
              </a:ext>
            </a:extLst>
          </p:cNvPr>
          <p:cNvSpPr>
            <a:spLocks noGrp="1"/>
          </p:cNvSpPr>
          <p:nvPr>
            <p:ph type="title"/>
          </p:nvPr>
        </p:nvSpPr>
        <p:spPr/>
        <p:txBody>
          <a:bodyPr/>
          <a:lstStyle/>
          <a:p>
            <a:r>
              <a:rPr lang="en-US" dirty="0"/>
              <a:t>Consistent Hashing</a:t>
            </a:r>
          </a:p>
        </p:txBody>
      </p:sp>
      <p:sp>
        <p:nvSpPr>
          <p:cNvPr id="4" name="Slide Number Placeholder 3">
            <a:extLst>
              <a:ext uri="{FF2B5EF4-FFF2-40B4-BE49-F238E27FC236}">
                <a16:creationId xmlns:a16="http://schemas.microsoft.com/office/drawing/2014/main" id="{DD8CF58F-36D6-F24B-8197-C0F0F2AFDE86}"/>
              </a:ext>
            </a:extLst>
          </p:cNvPr>
          <p:cNvSpPr>
            <a:spLocks noGrp="1"/>
          </p:cNvSpPr>
          <p:nvPr>
            <p:ph type="sldNum" sz="quarter" idx="10"/>
          </p:nvPr>
        </p:nvSpPr>
        <p:spPr/>
        <p:txBody>
          <a:bodyPr/>
          <a:lstStyle/>
          <a:p>
            <a:fld id="{95C605C4-1F5B-4B2B-8458-3FC432AF1FAC}" type="slidenum">
              <a:rPr lang="en-US" smtClean="0"/>
              <a:t>27</a:t>
            </a:fld>
            <a:endParaRPr lang="en-US"/>
          </a:p>
        </p:txBody>
      </p:sp>
      <p:sp>
        <p:nvSpPr>
          <p:cNvPr id="13" name="Content Placeholder 1">
            <a:extLst>
              <a:ext uri="{FF2B5EF4-FFF2-40B4-BE49-F238E27FC236}">
                <a16:creationId xmlns:a16="http://schemas.microsoft.com/office/drawing/2014/main" id="{0878CF0B-A327-CD48-A627-2AA7BF62E786}"/>
              </a:ext>
            </a:extLst>
          </p:cNvPr>
          <p:cNvSpPr txBox="1">
            <a:spLocks/>
          </p:cNvSpPr>
          <p:nvPr/>
        </p:nvSpPr>
        <p:spPr bwMode="auto">
          <a:xfrm>
            <a:off x="-14288" y="4474819"/>
            <a:ext cx="9158288" cy="2383181"/>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kern="0" dirty="0"/>
              <a:t>Multiple markers</a:t>
            </a:r>
            <a:r>
              <a:rPr lang="en-US" b="0" kern="0" dirty="0"/>
              <a:t>: we can also have multiple markers per node. For each tuple, we still assign it to the marker nearest to it in the clockwise direction.</a:t>
            </a:r>
          </a:p>
          <a:p>
            <a:r>
              <a:rPr lang="en-US" b="0" kern="0" dirty="0"/>
              <a:t>Benefit: when we remove a node (e.g. node 1), its tuples will not all be reassigned to the same node. So, this can balance load better.</a:t>
            </a:r>
          </a:p>
          <a:p>
            <a:pPr marL="0" indent="0">
              <a:buNone/>
            </a:pPr>
            <a:endParaRPr lang="en-US" kern="0" dirty="0"/>
          </a:p>
        </p:txBody>
      </p:sp>
      <p:graphicFrame>
        <p:nvGraphicFramePr>
          <p:cNvPr id="14" name="Table 13">
            <a:extLst>
              <a:ext uri="{FF2B5EF4-FFF2-40B4-BE49-F238E27FC236}">
                <a16:creationId xmlns:a16="http://schemas.microsoft.com/office/drawing/2014/main" id="{4E42DE62-C9D4-9346-98CE-F3D66C6D0F4A}"/>
              </a:ext>
            </a:extLst>
          </p:cNvPr>
          <p:cNvGraphicFramePr>
            <a:graphicFrameLocks noGrp="1"/>
          </p:cNvGraphicFramePr>
          <p:nvPr>
            <p:extLst/>
          </p:nvPr>
        </p:nvGraphicFramePr>
        <p:xfrm>
          <a:off x="6110287" y="2062853"/>
          <a:ext cx="2438400" cy="1112520"/>
        </p:xfrm>
        <a:graphic>
          <a:graphicData uri="http://schemas.openxmlformats.org/drawingml/2006/table">
            <a:tbl>
              <a:tblPr firstRow="1" bandRow="1">
                <a:tableStyleId>{21E4AEA4-8DFA-4A89-87EB-49C32662AFE0}</a:tableStyleId>
              </a:tblPr>
              <a:tblGrid>
                <a:gridCol w="1219200">
                  <a:extLst>
                    <a:ext uri="{9D8B030D-6E8A-4147-A177-3AD203B41FA5}">
                      <a16:colId xmlns:a16="http://schemas.microsoft.com/office/drawing/2014/main" val="3628712203"/>
                    </a:ext>
                  </a:extLst>
                </a:gridCol>
                <a:gridCol w="1219200">
                  <a:extLst>
                    <a:ext uri="{9D8B030D-6E8A-4147-A177-3AD203B41FA5}">
                      <a16:colId xmlns:a16="http://schemas.microsoft.com/office/drawing/2014/main" val="3433222839"/>
                    </a:ext>
                  </a:extLst>
                </a:gridCol>
              </a:tblGrid>
              <a:tr h="370840">
                <a:tc>
                  <a:txBody>
                    <a:bodyPr/>
                    <a:lstStyle/>
                    <a:p>
                      <a:pPr algn="ctr"/>
                      <a:r>
                        <a:rPr lang="en-US" sz="1400" dirty="0" err="1">
                          <a:solidFill>
                            <a:schemeClr val="bg1"/>
                          </a:solidFill>
                        </a:rPr>
                        <a:t>user_id</a:t>
                      </a:r>
                      <a:endParaRPr lang="en-US" sz="1400" dirty="0">
                        <a:solidFill>
                          <a:schemeClr val="bg1"/>
                        </a:solidFill>
                      </a:endParaRPr>
                    </a:p>
                  </a:txBody>
                  <a:tcPr/>
                </a:tc>
                <a:tc>
                  <a:txBody>
                    <a:bodyPr/>
                    <a:lstStyle/>
                    <a:p>
                      <a:pPr algn="ctr"/>
                      <a:r>
                        <a:rPr lang="en-US" sz="1400" dirty="0">
                          <a:solidFill>
                            <a:schemeClr val="bg1"/>
                          </a:solidFill>
                        </a:rPr>
                        <a:t>name</a:t>
                      </a:r>
                    </a:p>
                  </a:txBody>
                  <a:tcPr/>
                </a:tc>
                <a:extLst>
                  <a:ext uri="{0D108BD9-81ED-4DB2-BD59-A6C34878D82A}">
                    <a16:rowId xmlns:a16="http://schemas.microsoft.com/office/drawing/2014/main" val="3364731600"/>
                  </a:ext>
                </a:extLst>
              </a:tr>
              <a:tr h="370840">
                <a:tc>
                  <a:txBody>
                    <a:bodyPr/>
                    <a:lstStyle/>
                    <a:p>
                      <a:pPr algn="ctr"/>
                      <a:r>
                        <a:rPr lang="en-US" sz="1400" dirty="0"/>
                        <a:t>100</a:t>
                      </a:r>
                    </a:p>
                  </a:txBody>
                  <a:tcPr/>
                </a:tc>
                <a:tc>
                  <a:txBody>
                    <a:bodyPr/>
                    <a:lstStyle/>
                    <a:p>
                      <a:pPr algn="ctr"/>
                      <a:r>
                        <a:rPr lang="en-US" sz="1400" dirty="0"/>
                        <a:t>Alice</a:t>
                      </a:r>
                    </a:p>
                  </a:txBody>
                  <a:tcPr/>
                </a:tc>
                <a:extLst>
                  <a:ext uri="{0D108BD9-81ED-4DB2-BD59-A6C34878D82A}">
                    <a16:rowId xmlns:a16="http://schemas.microsoft.com/office/drawing/2014/main" val="2851385957"/>
                  </a:ext>
                </a:extLst>
              </a:tr>
              <a:tr h="370840">
                <a:tc>
                  <a:txBody>
                    <a:bodyPr/>
                    <a:lstStyle/>
                    <a:p>
                      <a:pPr algn="ctr"/>
                      <a:r>
                        <a:rPr lang="en-US" sz="1400" dirty="0"/>
                        <a:t>101</a:t>
                      </a:r>
                    </a:p>
                  </a:txBody>
                  <a:tcPr/>
                </a:tc>
                <a:tc>
                  <a:txBody>
                    <a:bodyPr/>
                    <a:lstStyle/>
                    <a:p>
                      <a:pPr algn="ctr"/>
                      <a:r>
                        <a:rPr lang="en-US" sz="1400" dirty="0"/>
                        <a:t>Bob</a:t>
                      </a:r>
                    </a:p>
                  </a:txBody>
                  <a:tcPr/>
                </a:tc>
                <a:extLst>
                  <a:ext uri="{0D108BD9-81ED-4DB2-BD59-A6C34878D82A}">
                    <a16:rowId xmlns:a16="http://schemas.microsoft.com/office/drawing/2014/main" val="2945111322"/>
                  </a:ext>
                </a:extLst>
              </a:tr>
            </a:tbl>
          </a:graphicData>
        </a:graphic>
      </p:graphicFrame>
      <p:sp>
        <p:nvSpPr>
          <p:cNvPr id="19" name="TextBox 18">
            <a:extLst>
              <a:ext uri="{FF2B5EF4-FFF2-40B4-BE49-F238E27FC236}">
                <a16:creationId xmlns:a16="http://schemas.microsoft.com/office/drawing/2014/main" id="{4221A9B4-6321-5545-857B-06411096FE58}"/>
              </a:ext>
            </a:extLst>
          </p:cNvPr>
          <p:cNvSpPr txBox="1"/>
          <p:nvPr/>
        </p:nvSpPr>
        <p:spPr>
          <a:xfrm>
            <a:off x="5994368" y="1587911"/>
            <a:ext cx="1451038" cy="338554"/>
          </a:xfrm>
          <a:prstGeom prst="rect">
            <a:avLst/>
          </a:prstGeom>
          <a:noFill/>
        </p:spPr>
        <p:txBody>
          <a:bodyPr wrap="none" rtlCol="0">
            <a:spAutoFit/>
          </a:bodyPr>
          <a:lstStyle/>
          <a:p>
            <a:r>
              <a:rPr lang="en-US" dirty="0">
                <a:solidFill>
                  <a:srgbClr val="FF0000"/>
                </a:solidFill>
              </a:rPr>
              <a:t>Partition Key</a:t>
            </a:r>
          </a:p>
        </p:txBody>
      </p:sp>
      <p:cxnSp>
        <p:nvCxnSpPr>
          <p:cNvPr id="27" name="Straight Connector 26">
            <a:extLst>
              <a:ext uri="{FF2B5EF4-FFF2-40B4-BE49-F238E27FC236}">
                <a16:creationId xmlns:a16="http://schemas.microsoft.com/office/drawing/2014/main" id="{566F601C-C352-C144-9B1A-EB7E27353974}"/>
              </a:ext>
            </a:extLst>
          </p:cNvPr>
          <p:cNvCxnSpPr>
            <a:cxnSpLocks/>
          </p:cNvCxnSpPr>
          <p:nvPr/>
        </p:nvCxnSpPr>
        <p:spPr>
          <a:xfrm flipH="1" flipV="1">
            <a:off x="4103015" y="2499032"/>
            <a:ext cx="2007275" cy="9922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8433FD-0C7F-E84C-B817-E7ED39E58D10}"/>
              </a:ext>
            </a:extLst>
          </p:cNvPr>
          <p:cNvCxnSpPr>
            <a:cxnSpLocks/>
          </p:cNvCxnSpPr>
          <p:nvPr/>
        </p:nvCxnSpPr>
        <p:spPr>
          <a:xfrm flipH="1">
            <a:off x="1934768" y="2986027"/>
            <a:ext cx="4202103" cy="67686"/>
          </a:xfrm>
          <a:prstGeom prst="line">
            <a:avLst/>
          </a:prstGeom>
          <a:ln w="34925">
            <a:solidFill>
              <a:srgbClr val="0070C0"/>
            </a:solidFill>
            <a:tailEnd type="stealth" w="lg" len="lg"/>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123486-6029-A845-B3BF-38F53F984C54}"/>
              </a:ext>
            </a:extLst>
          </p:cNvPr>
          <p:cNvSpPr/>
          <p:nvPr/>
        </p:nvSpPr>
        <p:spPr>
          <a:xfrm>
            <a:off x="1766887" y="1926465"/>
            <a:ext cx="2286000" cy="2302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3" name="TextBox 32">
            <a:extLst>
              <a:ext uri="{FF2B5EF4-FFF2-40B4-BE49-F238E27FC236}">
                <a16:creationId xmlns:a16="http://schemas.microsoft.com/office/drawing/2014/main" id="{CD9A1591-5712-3146-9A32-4D67D2254191}"/>
              </a:ext>
            </a:extLst>
          </p:cNvPr>
          <p:cNvSpPr txBox="1"/>
          <p:nvPr/>
        </p:nvSpPr>
        <p:spPr>
          <a:xfrm>
            <a:off x="4603442" y="2235410"/>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(100)=10</a:t>
            </a:r>
          </a:p>
        </p:txBody>
      </p:sp>
      <p:sp>
        <p:nvSpPr>
          <p:cNvPr id="34" name="TextBox 33">
            <a:extLst>
              <a:ext uri="{FF2B5EF4-FFF2-40B4-BE49-F238E27FC236}">
                <a16:creationId xmlns:a16="http://schemas.microsoft.com/office/drawing/2014/main" id="{C0ECA0B0-5FDD-7D45-8591-CE1595438159}"/>
              </a:ext>
            </a:extLst>
          </p:cNvPr>
          <p:cNvSpPr txBox="1"/>
          <p:nvPr/>
        </p:nvSpPr>
        <p:spPr>
          <a:xfrm>
            <a:off x="2815396" y="1604540"/>
            <a:ext cx="298480" cy="338554"/>
          </a:xfrm>
          <a:prstGeom prst="rect">
            <a:avLst/>
          </a:prstGeom>
          <a:noFill/>
        </p:spPr>
        <p:txBody>
          <a:bodyPr wrap="none" rtlCol="0">
            <a:spAutoFit/>
          </a:bodyPr>
          <a:lstStyle/>
          <a:p>
            <a:r>
              <a:rPr lang="en-US" dirty="0">
                <a:solidFill>
                  <a:schemeClr val="bg1"/>
                </a:solidFill>
              </a:rPr>
              <a:t>0</a:t>
            </a:r>
          </a:p>
        </p:txBody>
      </p:sp>
      <p:sp>
        <p:nvSpPr>
          <p:cNvPr id="35" name="TextBox 34">
            <a:extLst>
              <a:ext uri="{FF2B5EF4-FFF2-40B4-BE49-F238E27FC236}">
                <a16:creationId xmlns:a16="http://schemas.microsoft.com/office/drawing/2014/main" id="{AE101AC6-4536-2148-903B-CFC38ACDBE29}"/>
              </a:ext>
            </a:extLst>
          </p:cNvPr>
          <p:cNvSpPr txBox="1"/>
          <p:nvPr/>
        </p:nvSpPr>
        <p:spPr>
          <a:xfrm>
            <a:off x="3144807" y="1680191"/>
            <a:ext cx="298480" cy="338554"/>
          </a:xfrm>
          <a:prstGeom prst="rect">
            <a:avLst/>
          </a:prstGeom>
          <a:noFill/>
        </p:spPr>
        <p:txBody>
          <a:bodyPr wrap="none" rtlCol="0">
            <a:spAutoFit/>
          </a:bodyPr>
          <a:lstStyle/>
          <a:p>
            <a:r>
              <a:rPr lang="en-US" dirty="0">
                <a:solidFill>
                  <a:schemeClr val="bg1"/>
                </a:solidFill>
              </a:rPr>
              <a:t>1</a:t>
            </a:r>
          </a:p>
        </p:txBody>
      </p:sp>
      <p:sp>
        <p:nvSpPr>
          <p:cNvPr id="36" name="TextBox 35">
            <a:extLst>
              <a:ext uri="{FF2B5EF4-FFF2-40B4-BE49-F238E27FC236}">
                <a16:creationId xmlns:a16="http://schemas.microsoft.com/office/drawing/2014/main" id="{62CCEB5C-8FE1-3641-A68D-A2EB310B264F}"/>
              </a:ext>
            </a:extLst>
          </p:cNvPr>
          <p:cNvSpPr txBox="1"/>
          <p:nvPr/>
        </p:nvSpPr>
        <p:spPr>
          <a:xfrm>
            <a:off x="3367087" y="1756391"/>
            <a:ext cx="389850" cy="338554"/>
          </a:xfrm>
          <a:prstGeom prst="rect">
            <a:avLst/>
          </a:prstGeom>
          <a:noFill/>
        </p:spPr>
        <p:txBody>
          <a:bodyPr wrap="none" rtlCol="0">
            <a:spAutoFit/>
          </a:bodyPr>
          <a:lstStyle/>
          <a:p>
            <a:r>
              <a:rPr lang="en-US" dirty="0">
                <a:solidFill>
                  <a:schemeClr val="bg1"/>
                </a:solidFill>
              </a:rPr>
              <a:t>…</a:t>
            </a:r>
          </a:p>
        </p:txBody>
      </p:sp>
      <p:sp>
        <p:nvSpPr>
          <p:cNvPr id="37" name="TextBox 36">
            <a:extLst>
              <a:ext uri="{FF2B5EF4-FFF2-40B4-BE49-F238E27FC236}">
                <a16:creationId xmlns:a16="http://schemas.microsoft.com/office/drawing/2014/main" id="{FF4098BA-F8E8-AB46-A3B3-4697D76D3BD3}"/>
              </a:ext>
            </a:extLst>
          </p:cNvPr>
          <p:cNvSpPr txBox="1"/>
          <p:nvPr/>
        </p:nvSpPr>
        <p:spPr>
          <a:xfrm>
            <a:off x="2345195" y="1680191"/>
            <a:ext cx="412292" cy="338554"/>
          </a:xfrm>
          <a:prstGeom prst="rect">
            <a:avLst/>
          </a:prstGeom>
          <a:noFill/>
        </p:spPr>
        <p:txBody>
          <a:bodyPr wrap="none" rtlCol="0">
            <a:spAutoFit/>
          </a:bodyPr>
          <a:lstStyle/>
          <a:p>
            <a:r>
              <a:rPr lang="en-US" dirty="0">
                <a:solidFill>
                  <a:schemeClr val="bg1"/>
                </a:solidFill>
              </a:rPr>
              <a:t>31</a:t>
            </a:r>
          </a:p>
        </p:txBody>
      </p:sp>
      <p:sp>
        <p:nvSpPr>
          <p:cNvPr id="38" name="TextBox 37">
            <a:extLst>
              <a:ext uri="{FF2B5EF4-FFF2-40B4-BE49-F238E27FC236}">
                <a16:creationId xmlns:a16="http://schemas.microsoft.com/office/drawing/2014/main" id="{4AB8DBD2-40E2-1745-BD84-C4D649EAE02F}"/>
              </a:ext>
            </a:extLst>
          </p:cNvPr>
          <p:cNvSpPr txBox="1"/>
          <p:nvPr/>
        </p:nvSpPr>
        <p:spPr>
          <a:xfrm>
            <a:off x="2204405" y="2688536"/>
            <a:ext cx="1410964" cy="323165"/>
          </a:xfrm>
          <a:prstGeom prst="rect">
            <a:avLst/>
          </a:prstGeom>
          <a:noFill/>
        </p:spPr>
        <p:txBody>
          <a:bodyPr wrap="none" rtlCol="0">
            <a:spAutoFit/>
          </a:bodyPr>
          <a:lstStyle/>
          <a:p>
            <a:r>
              <a:rPr lang="en-US" sz="1500" i="1" dirty="0">
                <a:solidFill>
                  <a:srgbClr val="FF0000"/>
                </a:solidFill>
              </a:rPr>
              <a:t>hash</a:t>
            </a:r>
            <a:r>
              <a:rPr lang="en-US" sz="1500" dirty="0">
                <a:solidFill>
                  <a:srgbClr val="FF0000"/>
                </a:solidFill>
              </a:rPr>
              <a:t>(101)=25</a:t>
            </a:r>
          </a:p>
        </p:txBody>
      </p:sp>
      <p:sp>
        <p:nvSpPr>
          <p:cNvPr id="39" name="TextBox 38">
            <a:extLst>
              <a:ext uri="{FF2B5EF4-FFF2-40B4-BE49-F238E27FC236}">
                <a16:creationId xmlns:a16="http://schemas.microsoft.com/office/drawing/2014/main" id="{DE5B676D-4BCC-5243-91CD-D3EF474E1599}"/>
              </a:ext>
            </a:extLst>
          </p:cNvPr>
          <p:cNvSpPr txBox="1"/>
          <p:nvPr/>
        </p:nvSpPr>
        <p:spPr>
          <a:xfrm>
            <a:off x="1371600" y="2900188"/>
            <a:ext cx="412292" cy="338554"/>
          </a:xfrm>
          <a:prstGeom prst="rect">
            <a:avLst/>
          </a:prstGeom>
          <a:noFill/>
        </p:spPr>
        <p:txBody>
          <a:bodyPr wrap="none" rtlCol="0">
            <a:spAutoFit/>
          </a:bodyPr>
          <a:lstStyle/>
          <a:p>
            <a:r>
              <a:rPr lang="en-US" dirty="0">
                <a:solidFill>
                  <a:schemeClr val="bg1"/>
                </a:solidFill>
              </a:rPr>
              <a:t>25</a:t>
            </a:r>
          </a:p>
        </p:txBody>
      </p:sp>
      <p:sp>
        <p:nvSpPr>
          <p:cNvPr id="40" name="TextBox 39">
            <a:extLst>
              <a:ext uri="{FF2B5EF4-FFF2-40B4-BE49-F238E27FC236}">
                <a16:creationId xmlns:a16="http://schemas.microsoft.com/office/drawing/2014/main" id="{E0E46B28-C05C-814A-8FC2-F53E696F26B5}"/>
              </a:ext>
            </a:extLst>
          </p:cNvPr>
          <p:cNvSpPr txBox="1"/>
          <p:nvPr/>
        </p:nvSpPr>
        <p:spPr>
          <a:xfrm>
            <a:off x="3806874" y="2094945"/>
            <a:ext cx="412292" cy="338554"/>
          </a:xfrm>
          <a:prstGeom prst="rect">
            <a:avLst/>
          </a:prstGeom>
          <a:noFill/>
        </p:spPr>
        <p:txBody>
          <a:bodyPr wrap="none" rtlCol="0">
            <a:spAutoFit/>
          </a:bodyPr>
          <a:lstStyle/>
          <a:p>
            <a:r>
              <a:rPr lang="en-US" dirty="0">
                <a:solidFill>
                  <a:schemeClr val="bg1"/>
                </a:solidFill>
              </a:rPr>
              <a:t>10</a:t>
            </a:r>
          </a:p>
        </p:txBody>
      </p:sp>
      <p:sp>
        <p:nvSpPr>
          <p:cNvPr id="41" name="Oval 40">
            <a:extLst>
              <a:ext uri="{FF2B5EF4-FFF2-40B4-BE49-F238E27FC236}">
                <a16:creationId xmlns:a16="http://schemas.microsoft.com/office/drawing/2014/main" id="{89A9C26D-F706-154B-BC35-B7F13DC0F5FD}"/>
              </a:ext>
            </a:extLst>
          </p:cNvPr>
          <p:cNvSpPr/>
          <p:nvPr/>
        </p:nvSpPr>
        <p:spPr>
          <a:xfrm>
            <a:off x="3863134" y="2432342"/>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44" name="Oval 43">
            <a:extLst>
              <a:ext uri="{FF2B5EF4-FFF2-40B4-BE49-F238E27FC236}">
                <a16:creationId xmlns:a16="http://schemas.microsoft.com/office/drawing/2014/main" id="{EEA84125-C0A9-3942-8364-33CE7C5F6008}"/>
              </a:ext>
            </a:extLst>
          </p:cNvPr>
          <p:cNvSpPr/>
          <p:nvPr/>
        </p:nvSpPr>
        <p:spPr>
          <a:xfrm>
            <a:off x="1694887" y="2997465"/>
            <a:ext cx="144000" cy="144000"/>
          </a:xfrm>
          <a:prstGeom prst="ellipse">
            <a:avLst/>
          </a:prstGeom>
          <a:solidFill>
            <a:srgbClr val="0070C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TextBox 4">
            <a:extLst>
              <a:ext uri="{FF2B5EF4-FFF2-40B4-BE49-F238E27FC236}">
                <a16:creationId xmlns:a16="http://schemas.microsoft.com/office/drawing/2014/main" id="{FD989486-E86E-D54B-95BC-0DD524AFE819}"/>
              </a:ext>
            </a:extLst>
          </p:cNvPr>
          <p:cNvSpPr txBox="1"/>
          <p:nvPr/>
        </p:nvSpPr>
        <p:spPr>
          <a:xfrm>
            <a:off x="2975357" y="3921979"/>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23" name="TextBox 22">
            <a:extLst>
              <a:ext uri="{FF2B5EF4-FFF2-40B4-BE49-F238E27FC236}">
                <a16:creationId xmlns:a16="http://schemas.microsoft.com/office/drawing/2014/main" id="{0E0CAE46-0542-9846-89DB-3E76B27ECE2D}"/>
              </a:ext>
            </a:extLst>
          </p:cNvPr>
          <p:cNvSpPr txBox="1"/>
          <p:nvPr/>
        </p:nvSpPr>
        <p:spPr>
          <a:xfrm>
            <a:off x="1586755" y="2134898"/>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7" name="Freeform 6">
            <a:extLst>
              <a:ext uri="{FF2B5EF4-FFF2-40B4-BE49-F238E27FC236}">
                <a16:creationId xmlns:a16="http://schemas.microsoft.com/office/drawing/2014/main" id="{96F10461-9761-D74B-A944-AA336606B1FF}"/>
              </a:ext>
            </a:extLst>
          </p:cNvPr>
          <p:cNvSpPr/>
          <p:nvPr/>
        </p:nvSpPr>
        <p:spPr>
          <a:xfrm>
            <a:off x="1071552" y="2366863"/>
            <a:ext cx="474835" cy="533500"/>
          </a:xfrm>
          <a:custGeom>
            <a:avLst/>
            <a:gdLst>
              <a:gd name="connsiteX0" fmla="*/ 442923 w 474835"/>
              <a:gd name="connsiteY0" fmla="*/ 533500 h 533500"/>
              <a:gd name="connsiteX1" fmla="*/ 11 w 474835"/>
              <a:gd name="connsiteY1" fmla="*/ 262037 h 533500"/>
              <a:gd name="connsiteX2" fmla="*/ 428636 w 474835"/>
              <a:gd name="connsiteY2" fmla="*/ 19150 h 533500"/>
              <a:gd name="connsiteX3" fmla="*/ 442923 w 474835"/>
              <a:gd name="connsiteY3" fmla="*/ 33437 h 533500"/>
            </a:gdLst>
            <a:ahLst/>
            <a:cxnLst>
              <a:cxn ang="0">
                <a:pos x="connsiteX0" y="connsiteY0"/>
              </a:cxn>
              <a:cxn ang="0">
                <a:pos x="connsiteX1" y="connsiteY1"/>
              </a:cxn>
              <a:cxn ang="0">
                <a:pos x="connsiteX2" y="connsiteY2"/>
              </a:cxn>
              <a:cxn ang="0">
                <a:pos x="connsiteX3" y="connsiteY3"/>
              </a:cxn>
            </a:cxnLst>
            <a:rect l="l" t="t" r="r" b="b"/>
            <a:pathLst>
              <a:path w="474835" h="533500">
                <a:moveTo>
                  <a:pt x="442923" y="533500"/>
                </a:moveTo>
                <a:cubicBezTo>
                  <a:pt x="222657" y="440631"/>
                  <a:pt x="2392" y="347762"/>
                  <a:pt x="11" y="262037"/>
                </a:cubicBezTo>
                <a:cubicBezTo>
                  <a:pt x="-2370" y="176312"/>
                  <a:pt x="354817" y="57250"/>
                  <a:pt x="428636" y="19150"/>
                </a:cubicBezTo>
                <a:cubicBezTo>
                  <a:pt x="502455" y="-18950"/>
                  <a:pt x="472689" y="7243"/>
                  <a:pt x="442923" y="33437"/>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0" name="TextBox 29">
            <a:extLst>
              <a:ext uri="{FF2B5EF4-FFF2-40B4-BE49-F238E27FC236}">
                <a16:creationId xmlns:a16="http://schemas.microsoft.com/office/drawing/2014/main" id="{8D83DC71-A575-8648-AC95-3C0533FAF8FD}"/>
              </a:ext>
            </a:extLst>
          </p:cNvPr>
          <p:cNvSpPr txBox="1"/>
          <p:nvPr/>
        </p:nvSpPr>
        <p:spPr>
          <a:xfrm>
            <a:off x="3615369" y="315878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
        <p:nvSpPr>
          <p:cNvPr id="29" name="Freeform 28">
            <a:extLst>
              <a:ext uri="{FF2B5EF4-FFF2-40B4-BE49-F238E27FC236}">
                <a16:creationId xmlns:a16="http://schemas.microsoft.com/office/drawing/2014/main" id="{4B3DA2A3-2D6E-5347-AE8A-A055298B542A}"/>
              </a:ext>
            </a:extLst>
          </p:cNvPr>
          <p:cNvSpPr/>
          <p:nvPr/>
        </p:nvSpPr>
        <p:spPr>
          <a:xfrm>
            <a:off x="4143375" y="2586037"/>
            <a:ext cx="330025" cy="498503"/>
          </a:xfrm>
          <a:custGeom>
            <a:avLst/>
            <a:gdLst>
              <a:gd name="connsiteX0" fmla="*/ 0 w 304887"/>
              <a:gd name="connsiteY0" fmla="*/ 0 h 457200"/>
              <a:gd name="connsiteX1" fmla="*/ 300038 w 304887"/>
              <a:gd name="connsiteY1" fmla="*/ 185737 h 457200"/>
              <a:gd name="connsiteX2" fmla="*/ 157163 w 304887"/>
              <a:gd name="connsiteY2" fmla="*/ 457200 h 457200"/>
            </a:gdLst>
            <a:ahLst/>
            <a:cxnLst>
              <a:cxn ang="0">
                <a:pos x="connsiteX0" y="connsiteY0"/>
              </a:cxn>
              <a:cxn ang="0">
                <a:pos x="connsiteX1" y="connsiteY1"/>
              </a:cxn>
              <a:cxn ang="0">
                <a:pos x="connsiteX2" y="connsiteY2"/>
              </a:cxn>
            </a:cxnLst>
            <a:rect l="l" t="t" r="r" b="b"/>
            <a:pathLst>
              <a:path w="304887" h="457200">
                <a:moveTo>
                  <a:pt x="0" y="0"/>
                </a:moveTo>
                <a:cubicBezTo>
                  <a:pt x="136922" y="54768"/>
                  <a:pt x="273844" y="109537"/>
                  <a:pt x="300038" y="185737"/>
                </a:cubicBezTo>
                <a:cubicBezTo>
                  <a:pt x="326232" y="261937"/>
                  <a:pt x="241697" y="359568"/>
                  <a:pt x="157163" y="457200"/>
                </a:cubicBezTo>
              </a:path>
            </a:pathLst>
          </a:custGeom>
          <a:noFill/>
          <a:ln>
            <a:solidFill>
              <a:srgbClr val="00B05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494B280-624F-B641-9FC7-1AE817E6B496}"/>
              </a:ext>
            </a:extLst>
          </p:cNvPr>
          <p:cNvSpPr/>
          <p:nvPr/>
        </p:nvSpPr>
        <p:spPr>
          <a:xfrm>
            <a:off x="6123579" y="1969844"/>
            <a:ext cx="1219200" cy="1377727"/>
          </a:xfrm>
          <a:prstGeom prst="rect">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32" name="TextBox 31">
            <a:extLst>
              <a:ext uri="{FF2B5EF4-FFF2-40B4-BE49-F238E27FC236}">
                <a16:creationId xmlns:a16="http://schemas.microsoft.com/office/drawing/2014/main" id="{46FB3F0F-6F8F-9145-9107-065CB20FB472}"/>
              </a:ext>
            </a:extLst>
          </p:cNvPr>
          <p:cNvSpPr txBox="1"/>
          <p:nvPr/>
        </p:nvSpPr>
        <p:spPr>
          <a:xfrm>
            <a:off x="3330598" y="2038474"/>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1</a:t>
            </a:r>
          </a:p>
        </p:txBody>
      </p:sp>
      <p:sp>
        <p:nvSpPr>
          <p:cNvPr id="42" name="TextBox 41">
            <a:extLst>
              <a:ext uri="{FF2B5EF4-FFF2-40B4-BE49-F238E27FC236}">
                <a16:creationId xmlns:a16="http://schemas.microsoft.com/office/drawing/2014/main" id="{26D4DF22-BFFE-FF45-9FF2-35A3BA983A54}"/>
              </a:ext>
            </a:extLst>
          </p:cNvPr>
          <p:cNvSpPr txBox="1"/>
          <p:nvPr/>
        </p:nvSpPr>
        <p:spPr>
          <a:xfrm>
            <a:off x="1636108" y="3769492"/>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2</a:t>
            </a:r>
          </a:p>
        </p:txBody>
      </p:sp>
      <p:sp>
        <p:nvSpPr>
          <p:cNvPr id="43" name="TextBox 42">
            <a:extLst>
              <a:ext uri="{FF2B5EF4-FFF2-40B4-BE49-F238E27FC236}">
                <a16:creationId xmlns:a16="http://schemas.microsoft.com/office/drawing/2014/main" id="{3DD6640F-A1C4-6B44-97EC-E8352662BA1C}"/>
              </a:ext>
            </a:extLst>
          </p:cNvPr>
          <p:cNvSpPr txBox="1"/>
          <p:nvPr/>
        </p:nvSpPr>
        <p:spPr>
          <a:xfrm>
            <a:off x="1245963" y="3225987"/>
            <a:ext cx="867545" cy="338554"/>
          </a:xfrm>
          <a:prstGeom prst="rect">
            <a:avLst/>
          </a:prstGeom>
          <a:solidFill>
            <a:schemeClr val="accent6">
              <a:lumMod val="90000"/>
            </a:schemeClr>
          </a:solidFill>
          <a:ln>
            <a:solidFill>
              <a:srgbClr val="0070C0"/>
            </a:solidFill>
          </a:ln>
        </p:spPr>
        <p:txBody>
          <a:bodyPr wrap="none" rtlCol="0">
            <a:spAutoFit/>
          </a:bodyPr>
          <a:lstStyle/>
          <a:p>
            <a:r>
              <a:rPr lang="en-US" dirty="0">
                <a:solidFill>
                  <a:schemeClr val="bg1"/>
                </a:solidFill>
              </a:rPr>
              <a:t>Node 3</a:t>
            </a:r>
          </a:p>
        </p:txBody>
      </p:sp>
    </p:spTree>
    <p:extLst>
      <p:ext uri="{BB962C8B-B14F-4D97-AF65-F5344CB8AC3E}">
        <p14:creationId xmlns:p14="http://schemas.microsoft.com/office/powerpoint/2010/main" val="234747973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Plan</a:t>
            </a:r>
          </a:p>
        </p:txBody>
      </p:sp>
      <p:sp>
        <p:nvSpPr>
          <p:cNvPr id="6" name="Slide Number Placeholder 5"/>
          <p:cNvSpPr>
            <a:spLocks noGrp="1"/>
          </p:cNvSpPr>
          <p:nvPr>
            <p:ph type="sldNum" sz="quarter" idx="10"/>
          </p:nvPr>
        </p:nvSpPr>
        <p:spPr/>
        <p:txBody>
          <a:bodyPr/>
          <a:lstStyle/>
          <a:p>
            <a:fld id="{95C605C4-1F5B-4B2B-8458-3FC432AF1FAC}" type="slidenum">
              <a:rPr lang="en-US" smtClean="0"/>
              <a:t>28</a:t>
            </a:fld>
            <a:endParaRPr lang="en-US"/>
          </a:p>
        </p:txBody>
      </p:sp>
      <p:sp>
        <p:nvSpPr>
          <p:cNvPr id="11" name="Rectangle 10">
            <a:extLst>
              <a:ext uri="{FF2B5EF4-FFF2-40B4-BE49-F238E27FC236}">
                <a16:creationId xmlns:a16="http://schemas.microsoft.com/office/drawing/2014/main" id="{4B5956F3-666A-C640-B2A7-EA21592BC5A3}"/>
              </a:ext>
            </a:extLst>
          </p:cNvPr>
          <p:cNvSpPr/>
          <p:nvPr/>
        </p:nvSpPr>
        <p:spPr>
          <a:xfrm>
            <a:off x="246062" y="2509467"/>
            <a:ext cx="5087938" cy="614733"/>
          </a:xfrm>
          <a:prstGeom prst="rect">
            <a:avLst/>
          </a:prstGeom>
          <a:solidFill>
            <a:srgbClr val="CC99FF">
              <a:alpha val="24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Content Placeholder 4">
            <a:extLst>
              <a:ext uri="{FF2B5EF4-FFF2-40B4-BE49-F238E27FC236}">
                <a16:creationId xmlns:a16="http://schemas.microsoft.com/office/drawing/2014/main" id="{5144881D-9822-764D-9B91-17C203DFF684}"/>
              </a:ext>
            </a:extLst>
          </p:cNvPr>
          <p:cNvSpPr>
            <a:spLocks noGrp="1"/>
          </p:cNvSpPr>
          <p:nvPr>
            <p:ph idx="1"/>
          </p:nvPr>
        </p:nvSpPr>
        <p:spPr>
          <a:xfrm>
            <a:off x="381000" y="1066800"/>
            <a:ext cx="4953000" cy="5105400"/>
          </a:xfrm>
        </p:spPr>
        <p:txBody>
          <a:bodyPr/>
          <a:lstStyle/>
          <a:p>
            <a:r>
              <a:rPr lang="en-US" dirty="0"/>
              <a:t>Basic Concepts of Distributed Databases</a:t>
            </a:r>
          </a:p>
          <a:p>
            <a:r>
              <a:rPr lang="en-US" dirty="0"/>
              <a:t>Data Partitioning</a:t>
            </a:r>
          </a:p>
          <a:p>
            <a:r>
              <a:rPr lang="en-US" b="1" dirty="0"/>
              <a:t>Query Processing in NoSQL</a:t>
            </a:r>
          </a:p>
        </p:txBody>
      </p:sp>
      <p:pic>
        <p:nvPicPr>
          <p:cNvPr id="8" name="Picture 7">
            <a:extLst>
              <a:ext uri="{FF2B5EF4-FFF2-40B4-BE49-F238E27FC236}">
                <a16:creationId xmlns:a16="http://schemas.microsoft.com/office/drawing/2014/main" id="{F6D32B2D-4C7A-A147-915B-F3123AFEC25C}"/>
              </a:ext>
            </a:extLst>
          </p:cNvPr>
          <p:cNvPicPr>
            <a:picLocks noChangeAspect="1"/>
          </p:cNvPicPr>
          <p:nvPr/>
        </p:nvPicPr>
        <p:blipFill>
          <a:blip r:embed="rId3"/>
          <a:stretch>
            <a:fillRect/>
          </a:stretch>
        </p:blipFill>
        <p:spPr>
          <a:xfrm>
            <a:off x="5454650" y="1598687"/>
            <a:ext cx="3384550" cy="4261518"/>
          </a:xfrm>
          <a:prstGeom prst="rect">
            <a:avLst/>
          </a:prstGeom>
        </p:spPr>
      </p:pic>
    </p:spTree>
    <p:extLst>
      <p:ext uri="{BB962C8B-B14F-4D97-AF65-F5344CB8AC3E}">
        <p14:creationId xmlns:p14="http://schemas.microsoft.com/office/powerpoint/2010/main" val="394677182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Architecture of MongoDB</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29</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7" name="Content Placeholder 1">
            <a:extLst>
              <a:ext uri="{FF2B5EF4-FFF2-40B4-BE49-F238E27FC236}">
                <a16:creationId xmlns:a16="http://schemas.microsoft.com/office/drawing/2014/main" id="{3F18A33E-C7DC-5343-96B1-67AF95391C08}"/>
              </a:ext>
            </a:extLst>
          </p:cNvPr>
          <p:cNvSpPr txBox="1">
            <a:spLocks/>
          </p:cNvSpPr>
          <p:nvPr/>
        </p:nvSpPr>
        <p:spPr bwMode="auto">
          <a:xfrm>
            <a:off x="533400" y="1600200"/>
            <a:ext cx="2743200" cy="1735137"/>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1800" b="1" kern="0" dirty="0"/>
              <a:t>Routers (</a:t>
            </a:r>
            <a:r>
              <a:rPr lang="en-US" sz="1800" kern="0" dirty="0">
                <a:latin typeface="Courier New" panose="02070309020205020404" pitchFamily="49" charset="0"/>
                <a:cs typeface="Courier New" panose="02070309020205020404" pitchFamily="49" charset="0"/>
              </a:rPr>
              <a:t>mongos</a:t>
            </a:r>
            <a:r>
              <a:rPr lang="en-US" sz="1800" b="1" kern="0" dirty="0"/>
              <a:t>)</a:t>
            </a:r>
            <a:r>
              <a:rPr lang="en-US" sz="1800" b="0" kern="0" dirty="0"/>
              <a:t>: handle requests from application and route the queries to correct shards</a:t>
            </a:r>
            <a:endParaRPr lang="en-US" sz="1800" b="1" kern="0" dirty="0"/>
          </a:p>
        </p:txBody>
      </p:sp>
      <p:sp>
        <p:nvSpPr>
          <p:cNvPr id="13" name="Rectangle 12">
            <a:extLst>
              <a:ext uri="{FF2B5EF4-FFF2-40B4-BE49-F238E27FC236}">
                <a16:creationId xmlns:a16="http://schemas.microsoft.com/office/drawing/2014/main" id="{2172B398-F4C6-0144-B47A-29CD7B6EAEE9}"/>
              </a:ext>
            </a:extLst>
          </p:cNvPr>
          <p:cNvSpPr/>
          <p:nvPr/>
        </p:nvSpPr>
        <p:spPr>
          <a:xfrm>
            <a:off x="381000" y="1143000"/>
            <a:ext cx="5029200" cy="2057400"/>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1"/>
              </a:solidFill>
            </a:endParaRPr>
          </a:p>
        </p:txBody>
      </p:sp>
    </p:spTree>
    <p:extLst>
      <p:ext uri="{BB962C8B-B14F-4D97-AF65-F5344CB8AC3E}">
        <p14:creationId xmlns:p14="http://schemas.microsoft.com/office/powerpoint/2010/main" val="204043676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Key-Value Stores</a:t>
            </a:r>
          </a:p>
        </p:txBody>
      </p:sp>
      <p:sp>
        <p:nvSpPr>
          <p:cNvPr id="3" name="Content Placeholder 2"/>
          <p:cNvSpPr>
            <a:spLocks noGrp="1"/>
          </p:cNvSpPr>
          <p:nvPr>
            <p:ph idx="1"/>
          </p:nvPr>
        </p:nvSpPr>
        <p:spPr>
          <a:xfrm>
            <a:off x="448734" y="4038673"/>
            <a:ext cx="8458200" cy="2403084"/>
          </a:xfrm>
        </p:spPr>
        <p:txBody>
          <a:bodyPr>
            <a:normAutofit/>
          </a:bodyPr>
          <a:lstStyle/>
          <a:p>
            <a:r>
              <a:rPr lang="en-US" dirty="0"/>
              <a:t>Operations: get, put, multi-get, multi-put, range queries</a:t>
            </a:r>
          </a:p>
          <a:p>
            <a:r>
              <a:rPr lang="en-US" dirty="0"/>
              <a:t>Types: persistent, non-persistent (in-memory)</a:t>
            </a:r>
          </a:p>
          <a:p>
            <a:r>
              <a:rPr lang="en-US" dirty="0"/>
              <a:t>Very fast reads and writes – suitable for cases like caches / user profile info, where we usually need to read / write all the data from an object at a time</a:t>
            </a:r>
          </a:p>
        </p:txBody>
      </p:sp>
      <p:sp>
        <p:nvSpPr>
          <p:cNvPr id="4" name="Slide Number Placeholder 3"/>
          <p:cNvSpPr>
            <a:spLocks noGrp="1"/>
          </p:cNvSpPr>
          <p:nvPr>
            <p:ph type="sldNum" sz="quarter" idx="10"/>
          </p:nvPr>
        </p:nvSpPr>
        <p:spPr/>
        <p:txBody>
          <a:bodyPr/>
          <a:lstStyle/>
          <a:p>
            <a:fld id="{95C605C4-1F5B-4B2B-8458-3FC432AF1FAC}" type="slidenum">
              <a:rPr lang="en-US" smtClean="0"/>
              <a:t>3</a:t>
            </a:fld>
            <a:endParaRPr lang="en-US"/>
          </a:p>
        </p:txBody>
      </p:sp>
      <p:pic>
        <p:nvPicPr>
          <p:cNvPr id="5" name="Picture 4">
            <a:extLst>
              <a:ext uri="{FF2B5EF4-FFF2-40B4-BE49-F238E27FC236}">
                <a16:creationId xmlns:a16="http://schemas.microsoft.com/office/drawing/2014/main" id="{26F27F67-7292-D24C-A03D-90CC785D9750}"/>
              </a:ext>
            </a:extLst>
          </p:cNvPr>
          <p:cNvPicPr>
            <a:picLocks noChangeAspect="1"/>
          </p:cNvPicPr>
          <p:nvPr/>
        </p:nvPicPr>
        <p:blipFill>
          <a:blip r:embed="rId3"/>
          <a:stretch>
            <a:fillRect/>
          </a:stretch>
        </p:blipFill>
        <p:spPr>
          <a:xfrm>
            <a:off x="533400" y="1143000"/>
            <a:ext cx="7975421" cy="1993855"/>
          </a:xfrm>
          <a:prstGeom prst="rect">
            <a:avLst/>
          </a:prstGeom>
        </p:spPr>
      </p:pic>
      <p:pic>
        <p:nvPicPr>
          <p:cNvPr id="7" name="Picture 6">
            <a:extLst>
              <a:ext uri="{FF2B5EF4-FFF2-40B4-BE49-F238E27FC236}">
                <a16:creationId xmlns:a16="http://schemas.microsoft.com/office/drawing/2014/main" id="{E4B04242-07BF-BF41-88E8-7A6BCB95C8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3352" y="438123"/>
            <a:ext cx="1149195" cy="381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a:extLst>
              <a:ext uri="{FF2B5EF4-FFF2-40B4-BE49-F238E27FC236}">
                <a16:creationId xmlns:a16="http://schemas.microsoft.com/office/drawing/2014/main" id="{1E98BFBA-8F13-E64D-83FC-940FC8F04755}"/>
              </a:ext>
            </a:extLst>
          </p:cNvPr>
          <p:cNvPicPr>
            <a:picLocks noChangeAspect="1"/>
          </p:cNvPicPr>
          <p:nvPr/>
        </p:nvPicPr>
        <p:blipFill>
          <a:blip r:embed="rId5"/>
          <a:stretch>
            <a:fillRect/>
          </a:stretch>
        </p:blipFill>
        <p:spPr>
          <a:xfrm>
            <a:off x="7084246" y="304800"/>
            <a:ext cx="1794335" cy="681200"/>
          </a:xfrm>
          <a:prstGeom prst="rect">
            <a:avLst/>
          </a:prstGeom>
        </p:spPr>
      </p:pic>
    </p:spTree>
    <p:extLst>
      <p:ext uri="{BB962C8B-B14F-4D97-AF65-F5344CB8AC3E}">
        <p14:creationId xmlns:p14="http://schemas.microsoft.com/office/powerpoint/2010/main" val="3810532306"/>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Architecture of MongoDB</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30</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7" name="Content Placeholder 1">
            <a:extLst>
              <a:ext uri="{FF2B5EF4-FFF2-40B4-BE49-F238E27FC236}">
                <a16:creationId xmlns:a16="http://schemas.microsoft.com/office/drawing/2014/main" id="{3F18A33E-C7DC-5343-96B1-67AF95391C08}"/>
              </a:ext>
            </a:extLst>
          </p:cNvPr>
          <p:cNvSpPr txBox="1">
            <a:spLocks/>
          </p:cNvSpPr>
          <p:nvPr/>
        </p:nvSpPr>
        <p:spPr bwMode="auto">
          <a:xfrm>
            <a:off x="533400" y="1600200"/>
            <a:ext cx="2667000" cy="1735137"/>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1800" b="1" kern="0" dirty="0"/>
              <a:t>Routers (</a:t>
            </a:r>
            <a:r>
              <a:rPr lang="en-US" sz="1800" b="1" kern="0" dirty="0">
                <a:latin typeface="Courier New" panose="02070309020205020404" pitchFamily="49" charset="0"/>
                <a:cs typeface="Courier New" panose="02070309020205020404" pitchFamily="49" charset="0"/>
              </a:rPr>
              <a:t>mongos</a:t>
            </a:r>
            <a:r>
              <a:rPr lang="en-US" sz="1800" b="1" kern="0" dirty="0"/>
              <a:t>)</a:t>
            </a:r>
            <a:r>
              <a:rPr lang="en-US" sz="1800" b="0" kern="0" dirty="0"/>
              <a:t>: handle requests from application and route the queries to correct shards</a:t>
            </a:r>
            <a:endParaRPr lang="en-US" sz="1800" b="1" kern="0" dirty="0"/>
          </a:p>
        </p:txBody>
      </p:sp>
      <p:sp>
        <p:nvSpPr>
          <p:cNvPr id="10" name="Content Placeholder 1">
            <a:extLst>
              <a:ext uri="{FF2B5EF4-FFF2-40B4-BE49-F238E27FC236}">
                <a16:creationId xmlns:a16="http://schemas.microsoft.com/office/drawing/2014/main" id="{80427A36-A75C-3C40-AADB-3934425F67AA}"/>
              </a:ext>
            </a:extLst>
          </p:cNvPr>
          <p:cNvSpPr txBox="1">
            <a:spLocks/>
          </p:cNvSpPr>
          <p:nvPr/>
        </p:nvSpPr>
        <p:spPr bwMode="auto">
          <a:xfrm>
            <a:off x="6705600" y="1600200"/>
            <a:ext cx="2133600" cy="1735137"/>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1800" b="1" kern="0" dirty="0"/>
              <a:t>Config Server</a:t>
            </a:r>
            <a:r>
              <a:rPr lang="en-US" sz="1800" b="0" kern="0" dirty="0"/>
              <a:t>: stores metadata (e.g., which data is on which shard)</a:t>
            </a:r>
            <a:endParaRPr lang="en-US" sz="1800" b="1" kern="0" dirty="0"/>
          </a:p>
        </p:txBody>
      </p:sp>
      <p:sp>
        <p:nvSpPr>
          <p:cNvPr id="13" name="Rectangle 12">
            <a:extLst>
              <a:ext uri="{FF2B5EF4-FFF2-40B4-BE49-F238E27FC236}">
                <a16:creationId xmlns:a16="http://schemas.microsoft.com/office/drawing/2014/main" id="{2172B398-F4C6-0144-B47A-29CD7B6EAEE9}"/>
              </a:ext>
            </a:extLst>
          </p:cNvPr>
          <p:cNvSpPr/>
          <p:nvPr/>
        </p:nvSpPr>
        <p:spPr>
          <a:xfrm>
            <a:off x="5562600" y="1143000"/>
            <a:ext cx="3048000" cy="2057400"/>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409054860"/>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1877673" y="4986338"/>
            <a:ext cx="5562600" cy="1735137"/>
          </a:xfrm>
        </p:spPr>
        <p:txBody>
          <a:bodyPr>
            <a:normAutofit/>
          </a:bodyPr>
          <a:lstStyle/>
          <a:p>
            <a:pPr marL="0" indent="0">
              <a:buNone/>
            </a:pPr>
            <a:r>
              <a:rPr lang="en-US" sz="1800" b="1" dirty="0"/>
              <a:t>Replica sets</a:t>
            </a:r>
            <a:r>
              <a:rPr lang="en-US" sz="1800" dirty="0"/>
              <a:t>: multiple processes which maintain the same data, for redundancy</a:t>
            </a:r>
          </a:p>
          <a:p>
            <a:pPr marL="0" indent="0">
              <a:buNone/>
            </a:pPr>
            <a:r>
              <a:rPr lang="en-US" sz="1800" dirty="0"/>
              <a:t>Each replica set is responsible for a subset of the database, known as a </a:t>
            </a:r>
            <a:r>
              <a:rPr lang="en-US" sz="1800" b="1" dirty="0"/>
              <a:t>shard </a:t>
            </a:r>
            <a:r>
              <a:rPr lang="en-US" sz="1800" dirty="0"/>
              <a:t>(this is a </a:t>
            </a:r>
            <a:r>
              <a:rPr lang="en-US" sz="1800" b="1" dirty="0"/>
              <a:t>horizontal partitioning</a:t>
            </a:r>
            <a:r>
              <a:rPr lang="en-US" sz="1800" dirty="0"/>
              <a:t> scheme)</a:t>
            </a:r>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Architecture of MongoDB</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31</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7" name="Content Placeholder 1">
            <a:extLst>
              <a:ext uri="{FF2B5EF4-FFF2-40B4-BE49-F238E27FC236}">
                <a16:creationId xmlns:a16="http://schemas.microsoft.com/office/drawing/2014/main" id="{3F18A33E-C7DC-5343-96B1-67AF95391C08}"/>
              </a:ext>
            </a:extLst>
          </p:cNvPr>
          <p:cNvSpPr txBox="1">
            <a:spLocks/>
          </p:cNvSpPr>
          <p:nvPr/>
        </p:nvSpPr>
        <p:spPr bwMode="auto">
          <a:xfrm>
            <a:off x="533400" y="1600200"/>
            <a:ext cx="2667000" cy="1735137"/>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1800" b="1" kern="0" dirty="0"/>
              <a:t>Routers (</a:t>
            </a:r>
            <a:r>
              <a:rPr lang="en-US" sz="1800" kern="0" dirty="0">
                <a:latin typeface="Courier New" panose="02070309020205020404" pitchFamily="49" charset="0"/>
                <a:cs typeface="Courier New" panose="02070309020205020404" pitchFamily="49" charset="0"/>
              </a:rPr>
              <a:t>mongos</a:t>
            </a:r>
            <a:r>
              <a:rPr lang="en-US" sz="1800" b="1" kern="0" dirty="0"/>
              <a:t>)</a:t>
            </a:r>
            <a:r>
              <a:rPr lang="en-US" sz="1800" b="0" kern="0" dirty="0"/>
              <a:t>: handle requests from application and route the queries to correct shards</a:t>
            </a:r>
            <a:endParaRPr lang="en-US" sz="1800" b="1" kern="0" dirty="0"/>
          </a:p>
        </p:txBody>
      </p:sp>
      <p:sp>
        <p:nvSpPr>
          <p:cNvPr id="10" name="Content Placeholder 1">
            <a:extLst>
              <a:ext uri="{FF2B5EF4-FFF2-40B4-BE49-F238E27FC236}">
                <a16:creationId xmlns:a16="http://schemas.microsoft.com/office/drawing/2014/main" id="{80427A36-A75C-3C40-AADB-3934425F67AA}"/>
              </a:ext>
            </a:extLst>
          </p:cNvPr>
          <p:cNvSpPr txBox="1">
            <a:spLocks/>
          </p:cNvSpPr>
          <p:nvPr/>
        </p:nvSpPr>
        <p:spPr bwMode="auto">
          <a:xfrm>
            <a:off x="6705600" y="1600200"/>
            <a:ext cx="2133600" cy="1735137"/>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1800" b="1" kern="0" dirty="0"/>
              <a:t>Config Server</a:t>
            </a:r>
            <a:r>
              <a:rPr lang="en-US" sz="1800" b="0" kern="0" dirty="0"/>
              <a:t>: stores metadata (e.g., which data is on which shard)</a:t>
            </a:r>
            <a:endParaRPr lang="en-US" sz="1800" b="1" kern="0" dirty="0"/>
          </a:p>
        </p:txBody>
      </p:sp>
      <p:sp>
        <p:nvSpPr>
          <p:cNvPr id="13" name="Rectangle 12">
            <a:extLst>
              <a:ext uri="{FF2B5EF4-FFF2-40B4-BE49-F238E27FC236}">
                <a16:creationId xmlns:a16="http://schemas.microsoft.com/office/drawing/2014/main" id="{2172B398-F4C6-0144-B47A-29CD7B6EAEE9}"/>
              </a:ext>
            </a:extLst>
          </p:cNvPr>
          <p:cNvSpPr/>
          <p:nvPr/>
        </p:nvSpPr>
        <p:spPr>
          <a:xfrm>
            <a:off x="1752600" y="3200400"/>
            <a:ext cx="5410200" cy="3521074"/>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1167241915"/>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144000" cy="1871663"/>
          </a:xfrm>
        </p:spPr>
        <p:txBody>
          <a:bodyPr>
            <a:noAutofit/>
          </a:bodyPr>
          <a:lstStyle/>
          <a:p>
            <a:pPr marL="457200" indent="-457200">
              <a:buFont typeface="+mj-lt"/>
              <a:buAutoNum type="arabicPeriod"/>
            </a:pPr>
            <a:r>
              <a:rPr lang="en-US" sz="1700" b="1" dirty="0"/>
              <a:t>Query is issued to a router (</a:t>
            </a:r>
            <a:r>
              <a:rPr lang="en-US" sz="1700" b="1" dirty="0">
                <a:latin typeface="Courier New" panose="02070309020205020404" pitchFamily="49" charset="0"/>
                <a:cs typeface="Courier New" panose="02070309020205020404" pitchFamily="49" charset="0"/>
              </a:rPr>
              <a:t>mongos</a:t>
            </a:r>
            <a:r>
              <a:rPr lang="en-US" sz="1700" b="1" dirty="0"/>
              <a:t>) instance</a:t>
            </a:r>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32</a:t>
            </a:fld>
            <a:endParaRPr lang="en-US" dirty="0"/>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4" name="Rectangle 13">
            <a:extLst>
              <a:ext uri="{FF2B5EF4-FFF2-40B4-BE49-F238E27FC236}">
                <a16:creationId xmlns:a16="http://schemas.microsoft.com/office/drawing/2014/main" id="{2ABB1C78-A1EC-534A-BF87-71B60E9A6074}"/>
              </a:ext>
            </a:extLst>
          </p:cNvPr>
          <p:cNvSpPr/>
          <p:nvPr/>
        </p:nvSpPr>
        <p:spPr>
          <a:xfrm flipV="1">
            <a:off x="1676400" y="1176333"/>
            <a:ext cx="3581400" cy="1947866"/>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5" name="TextBox 14">
            <a:extLst>
              <a:ext uri="{FF2B5EF4-FFF2-40B4-BE49-F238E27FC236}">
                <a16:creationId xmlns:a16="http://schemas.microsoft.com/office/drawing/2014/main" id="{77FDE6C4-2C78-9340-92BE-BD90349A1691}"/>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Tree>
    <p:extLst>
      <p:ext uri="{BB962C8B-B14F-4D97-AF65-F5344CB8AC3E}">
        <p14:creationId xmlns:p14="http://schemas.microsoft.com/office/powerpoint/2010/main" val="4569805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372600" cy="1871663"/>
          </a:xfrm>
        </p:spPr>
        <p:txBody>
          <a:bodyPr>
            <a:noAutofit/>
          </a:bodyPr>
          <a:lstStyle/>
          <a:p>
            <a:pPr marL="457200" indent="-457200">
              <a:buFont typeface="+mj-lt"/>
              <a:buAutoNum type="arabicPeriod"/>
            </a:pPr>
            <a:r>
              <a:rPr lang="en-US" sz="1700" dirty="0"/>
              <a:t>Query is issued to a router (</a:t>
            </a:r>
            <a:r>
              <a:rPr lang="en-US" sz="1700" dirty="0">
                <a:latin typeface="Courier New" panose="02070309020205020404" pitchFamily="49" charset="0"/>
                <a:cs typeface="Courier New" panose="02070309020205020404" pitchFamily="49" charset="0"/>
              </a:rPr>
              <a:t>mongos</a:t>
            </a:r>
            <a:r>
              <a:rPr lang="en-US" sz="1700" dirty="0"/>
              <a:t>) instance</a:t>
            </a:r>
          </a:p>
          <a:p>
            <a:pPr marL="457200" indent="-457200">
              <a:buFont typeface="+mj-lt"/>
              <a:buAutoNum type="arabicPeriod"/>
            </a:pPr>
            <a:r>
              <a:rPr lang="en-US" sz="1700" b="1" dirty="0"/>
              <a:t>With help of config server, </a:t>
            </a:r>
            <a:r>
              <a:rPr lang="en-US" sz="1700" b="1" dirty="0">
                <a:latin typeface="Courier New" panose="02070309020205020404" pitchFamily="49" charset="0"/>
                <a:cs typeface="Courier New" panose="02070309020205020404" pitchFamily="49" charset="0"/>
              </a:rPr>
              <a:t>mongos</a:t>
            </a:r>
            <a:r>
              <a:rPr lang="en-US" sz="1700" b="1" dirty="0"/>
              <a:t> determines which shards to query</a:t>
            </a:r>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33</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7" name="TextBox 6">
            <a:extLst>
              <a:ext uri="{FF2B5EF4-FFF2-40B4-BE49-F238E27FC236}">
                <a16:creationId xmlns:a16="http://schemas.microsoft.com/office/drawing/2014/main" id="{0B5325EB-6A2E-DB4B-811E-0F51A4DC9769}"/>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4" name="Rectangle 13">
            <a:extLst>
              <a:ext uri="{FF2B5EF4-FFF2-40B4-BE49-F238E27FC236}">
                <a16:creationId xmlns:a16="http://schemas.microsoft.com/office/drawing/2014/main" id="{80BEE083-32A6-674C-B000-C3F6C0F7EB51}"/>
              </a:ext>
            </a:extLst>
          </p:cNvPr>
          <p:cNvSpPr/>
          <p:nvPr/>
        </p:nvSpPr>
        <p:spPr>
          <a:xfrm flipV="1">
            <a:off x="1676400" y="1904999"/>
            <a:ext cx="4876800" cy="1295399"/>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993345094"/>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144000" cy="1871663"/>
          </a:xfrm>
        </p:spPr>
        <p:txBody>
          <a:bodyPr>
            <a:noAutofit/>
          </a:bodyPr>
          <a:lstStyle/>
          <a:p>
            <a:pPr marL="457200" indent="-457200">
              <a:buFont typeface="+mj-lt"/>
              <a:buAutoNum type="arabicPeriod"/>
            </a:pPr>
            <a:r>
              <a:rPr lang="en-US" sz="1700" dirty="0"/>
              <a:t>Query is issued to a router (</a:t>
            </a:r>
            <a:r>
              <a:rPr lang="en-US" sz="1700" dirty="0">
                <a:latin typeface="Courier New" panose="02070309020205020404" pitchFamily="49" charset="0"/>
                <a:cs typeface="Courier New" panose="02070309020205020404" pitchFamily="49" charset="0"/>
              </a:rPr>
              <a:t>mongos</a:t>
            </a:r>
            <a:r>
              <a:rPr lang="en-US" sz="1700" dirty="0"/>
              <a:t>) instance</a:t>
            </a:r>
          </a:p>
          <a:p>
            <a:pPr marL="457200" indent="-457200">
              <a:buFont typeface="+mj-lt"/>
              <a:buAutoNum type="arabicPeriod"/>
            </a:pPr>
            <a:r>
              <a:rPr lang="en-US" sz="1700" dirty="0"/>
              <a:t>With help of config server, </a:t>
            </a:r>
            <a:r>
              <a:rPr lang="en-US" sz="1700" dirty="0">
                <a:latin typeface="Courier New" panose="02070309020205020404" pitchFamily="49" charset="0"/>
                <a:cs typeface="Courier New" panose="02070309020205020404" pitchFamily="49" charset="0"/>
              </a:rPr>
              <a:t>mongos</a:t>
            </a:r>
            <a:r>
              <a:rPr lang="en-US" sz="1700" dirty="0"/>
              <a:t> determines which shards to query</a:t>
            </a:r>
          </a:p>
          <a:p>
            <a:pPr marL="457200" indent="-457200">
              <a:buFont typeface="+mj-lt"/>
              <a:buAutoNum type="arabicPeriod"/>
            </a:pPr>
            <a:r>
              <a:rPr lang="en-US" sz="1700" b="1" dirty="0"/>
              <a:t>Query is sent to relevant shards (</a:t>
            </a:r>
            <a:r>
              <a:rPr lang="en-US" sz="1700" b="1" i="1" dirty="0"/>
              <a:t>partition pruning</a:t>
            </a:r>
            <a:r>
              <a:rPr lang="en-US" sz="1700" b="1" dirty="0"/>
              <a:t>)</a:t>
            </a:r>
          </a:p>
          <a:p>
            <a:pPr marL="685738" lvl="1" indent="-285750"/>
            <a:r>
              <a:rPr lang="en-US" sz="1300" dirty="0"/>
              <a:t>Example: when reading a specific value of the shard key, the config server can determine that the query only needs to go to one shard (the one that contains that value of the shard key); writes are similar</a:t>
            </a:r>
          </a:p>
          <a:p>
            <a:pPr marL="685738" lvl="1" indent="-285750"/>
            <a:r>
              <a:rPr lang="en-US" sz="1300" dirty="0"/>
              <a:t>But if the query is based on a key other than the shard key, it is relevant to all shards, and thus will go to all shards</a:t>
            </a:r>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34</a:t>
            </a:fld>
            <a:endParaRPr lang="en-US" dirty="0"/>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7" name="TextBox 6">
            <a:extLst>
              <a:ext uri="{FF2B5EF4-FFF2-40B4-BE49-F238E27FC236}">
                <a16:creationId xmlns:a16="http://schemas.microsoft.com/office/drawing/2014/main" id="{0B5325EB-6A2E-DB4B-811E-0F51A4DC9769}"/>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8" name="TextBox 7">
            <a:extLst>
              <a:ext uri="{FF2B5EF4-FFF2-40B4-BE49-F238E27FC236}">
                <a16:creationId xmlns:a16="http://schemas.microsoft.com/office/drawing/2014/main" id="{F0FED778-27FF-2446-9D25-F4F81B4764C3}"/>
              </a:ext>
            </a:extLst>
          </p:cNvPr>
          <p:cNvSpPr txBox="1"/>
          <p:nvPr/>
        </p:nvSpPr>
        <p:spPr>
          <a:xfrm>
            <a:off x="157162" y="3747224"/>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9" name="TextBox 8">
            <a:extLst>
              <a:ext uri="{FF2B5EF4-FFF2-40B4-BE49-F238E27FC236}">
                <a16:creationId xmlns:a16="http://schemas.microsoft.com/office/drawing/2014/main" id="{74A87558-9AEF-E14F-AE74-FA576ADD8380}"/>
              </a:ext>
            </a:extLst>
          </p:cNvPr>
          <p:cNvSpPr txBox="1"/>
          <p:nvPr/>
        </p:nvSpPr>
        <p:spPr>
          <a:xfrm>
            <a:off x="6497025" y="3751986"/>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4" name="Rectangle 13">
            <a:extLst>
              <a:ext uri="{FF2B5EF4-FFF2-40B4-BE49-F238E27FC236}">
                <a16:creationId xmlns:a16="http://schemas.microsoft.com/office/drawing/2014/main" id="{605856E0-E95D-C44C-A570-4CD454C2778B}"/>
              </a:ext>
            </a:extLst>
          </p:cNvPr>
          <p:cNvSpPr/>
          <p:nvPr/>
        </p:nvSpPr>
        <p:spPr>
          <a:xfrm flipV="1">
            <a:off x="152399" y="3200398"/>
            <a:ext cx="4038601" cy="1649411"/>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5" name="Rectangle 14">
            <a:extLst>
              <a:ext uri="{FF2B5EF4-FFF2-40B4-BE49-F238E27FC236}">
                <a16:creationId xmlns:a16="http://schemas.microsoft.com/office/drawing/2014/main" id="{4D07341F-6BB3-744A-AA29-839A073186B7}"/>
              </a:ext>
            </a:extLst>
          </p:cNvPr>
          <p:cNvSpPr/>
          <p:nvPr/>
        </p:nvSpPr>
        <p:spPr>
          <a:xfrm flipV="1">
            <a:off x="4244490" y="3200397"/>
            <a:ext cx="4366110" cy="1649411"/>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514793830"/>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144000" cy="1871663"/>
          </a:xfrm>
        </p:spPr>
        <p:txBody>
          <a:bodyPr>
            <a:normAutofit/>
          </a:bodyPr>
          <a:lstStyle/>
          <a:p>
            <a:pPr marL="457200" indent="-457200">
              <a:buFont typeface="+mj-lt"/>
              <a:buAutoNum type="arabicPeriod"/>
            </a:pPr>
            <a:r>
              <a:rPr lang="en-US" sz="1700" dirty="0"/>
              <a:t>Query is issued to a router (</a:t>
            </a:r>
            <a:r>
              <a:rPr lang="en-US" sz="1700" dirty="0">
                <a:latin typeface="Courier New" panose="02070309020205020404" pitchFamily="49" charset="0"/>
                <a:cs typeface="Courier New" panose="02070309020205020404" pitchFamily="49" charset="0"/>
              </a:rPr>
              <a:t>mongos</a:t>
            </a:r>
            <a:r>
              <a:rPr lang="en-US" sz="1700" dirty="0"/>
              <a:t>) instance</a:t>
            </a:r>
          </a:p>
          <a:p>
            <a:pPr marL="457200" indent="-457200">
              <a:buFont typeface="+mj-lt"/>
              <a:buAutoNum type="arabicPeriod"/>
            </a:pPr>
            <a:r>
              <a:rPr lang="en-US" sz="1700" dirty="0"/>
              <a:t>With help of config server, </a:t>
            </a:r>
            <a:r>
              <a:rPr lang="en-US" sz="1700" dirty="0">
                <a:latin typeface="Courier New" panose="02070309020205020404" pitchFamily="49" charset="0"/>
                <a:cs typeface="Courier New" panose="02070309020205020404" pitchFamily="49" charset="0"/>
              </a:rPr>
              <a:t>mongos</a:t>
            </a:r>
            <a:r>
              <a:rPr lang="en-US" sz="1700" dirty="0"/>
              <a:t> determines which shards to query</a:t>
            </a:r>
          </a:p>
          <a:p>
            <a:pPr marL="457200" indent="-457200">
              <a:buFont typeface="+mj-lt"/>
              <a:buAutoNum type="arabicPeriod"/>
            </a:pPr>
            <a:r>
              <a:rPr lang="en-US" sz="1700" dirty="0"/>
              <a:t>Query is sent to relevant shards (</a:t>
            </a:r>
            <a:r>
              <a:rPr lang="en-US" sz="1700" i="1" dirty="0"/>
              <a:t>partition pruning</a:t>
            </a:r>
            <a:r>
              <a:rPr lang="en-US" sz="1700" dirty="0"/>
              <a:t>)</a:t>
            </a:r>
          </a:p>
          <a:p>
            <a:pPr marL="457200" indent="-457200">
              <a:buFont typeface="+mj-lt"/>
              <a:buAutoNum type="arabicPeriod"/>
            </a:pPr>
            <a:r>
              <a:rPr lang="en-US" sz="1700" b="1" dirty="0"/>
              <a:t>Shards run query on their data, and send results back to </a:t>
            </a:r>
            <a:r>
              <a:rPr lang="en-US" sz="1700" b="1" dirty="0">
                <a:latin typeface="Courier New" panose="02070309020205020404" pitchFamily="49" charset="0"/>
                <a:cs typeface="Courier New" panose="02070309020205020404" pitchFamily="49" charset="0"/>
              </a:rPr>
              <a:t>mongos</a:t>
            </a:r>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35</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7" name="TextBox 6">
            <a:extLst>
              <a:ext uri="{FF2B5EF4-FFF2-40B4-BE49-F238E27FC236}">
                <a16:creationId xmlns:a16="http://schemas.microsoft.com/office/drawing/2014/main" id="{0B5325EB-6A2E-DB4B-811E-0F51A4DC9769}"/>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8" name="TextBox 7">
            <a:extLst>
              <a:ext uri="{FF2B5EF4-FFF2-40B4-BE49-F238E27FC236}">
                <a16:creationId xmlns:a16="http://schemas.microsoft.com/office/drawing/2014/main" id="{F0FED778-27FF-2446-9D25-F4F81B4764C3}"/>
              </a:ext>
            </a:extLst>
          </p:cNvPr>
          <p:cNvSpPr txBox="1"/>
          <p:nvPr/>
        </p:nvSpPr>
        <p:spPr>
          <a:xfrm>
            <a:off x="157162" y="3747224"/>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9" name="TextBox 8">
            <a:extLst>
              <a:ext uri="{FF2B5EF4-FFF2-40B4-BE49-F238E27FC236}">
                <a16:creationId xmlns:a16="http://schemas.microsoft.com/office/drawing/2014/main" id="{74A87558-9AEF-E14F-AE74-FA576ADD8380}"/>
              </a:ext>
            </a:extLst>
          </p:cNvPr>
          <p:cNvSpPr txBox="1"/>
          <p:nvPr/>
        </p:nvSpPr>
        <p:spPr>
          <a:xfrm>
            <a:off x="6497025" y="3751986"/>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0" name="TextBox 9">
            <a:extLst>
              <a:ext uri="{FF2B5EF4-FFF2-40B4-BE49-F238E27FC236}">
                <a16:creationId xmlns:a16="http://schemas.microsoft.com/office/drawing/2014/main" id="{587B9085-E901-384A-8B80-8D1E68D17BB9}"/>
              </a:ext>
            </a:extLst>
          </p:cNvPr>
          <p:cNvSpPr txBox="1"/>
          <p:nvPr/>
        </p:nvSpPr>
        <p:spPr>
          <a:xfrm>
            <a:off x="-14289" y="4103891"/>
            <a:ext cx="2209800" cy="261610"/>
          </a:xfrm>
          <a:prstGeom prst="rect">
            <a:avLst/>
          </a:prstGeom>
          <a:noFill/>
        </p:spPr>
        <p:txBody>
          <a:bodyPr wrap="square" rtlCol="0">
            <a:spAutoFit/>
          </a:bodyPr>
          <a:lstStyle/>
          <a:p>
            <a:r>
              <a:rPr lang="en-US" sz="1100" b="0" i="1" dirty="0">
                <a:solidFill>
                  <a:schemeClr val="bg1"/>
                </a:solidFill>
              </a:rPr>
              <a:t>{‘name’:’alice’,’class’:’cs4225’}</a:t>
            </a:r>
          </a:p>
        </p:txBody>
      </p:sp>
      <p:sp>
        <p:nvSpPr>
          <p:cNvPr id="11" name="TextBox 10">
            <a:extLst>
              <a:ext uri="{FF2B5EF4-FFF2-40B4-BE49-F238E27FC236}">
                <a16:creationId xmlns:a16="http://schemas.microsoft.com/office/drawing/2014/main" id="{95587577-F4CA-3841-B7F6-599CC86C887A}"/>
              </a:ext>
            </a:extLst>
          </p:cNvPr>
          <p:cNvSpPr txBox="1"/>
          <p:nvPr/>
        </p:nvSpPr>
        <p:spPr>
          <a:xfrm>
            <a:off x="6497025" y="4105593"/>
            <a:ext cx="2209800" cy="261610"/>
          </a:xfrm>
          <a:prstGeom prst="rect">
            <a:avLst/>
          </a:prstGeom>
          <a:noFill/>
        </p:spPr>
        <p:txBody>
          <a:bodyPr wrap="square" rtlCol="0">
            <a:spAutoFit/>
          </a:bodyPr>
          <a:lstStyle/>
          <a:p>
            <a:r>
              <a:rPr lang="en-US" sz="1100" b="0" i="1" dirty="0">
                <a:solidFill>
                  <a:schemeClr val="bg1"/>
                </a:solidFill>
              </a:rPr>
              <a:t>{‘name’:’bob’,’class’:’cs4225’}</a:t>
            </a:r>
          </a:p>
        </p:txBody>
      </p:sp>
      <p:sp>
        <p:nvSpPr>
          <p:cNvPr id="14" name="Rectangle 13">
            <a:extLst>
              <a:ext uri="{FF2B5EF4-FFF2-40B4-BE49-F238E27FC236}">
                <a16:creationId xmlns:a16="http://schemas.microsoft.com/office/drawing/2014/main" id="{1F6D08EF-FCDA-004C-8B8E-1C051AF3B49D}"/>
              </a:ext>
            </a:extLst>
          </p:cNvPr>
          <p:cNvSpPr/>
          <p:nvPr/>
        </p:nvSpPr>
        <p:spPr>
          <a:xfrm flipV="1">
            <a:off x="1" y="3200397"/>
            <a:ext cx="4191000" cy="1649411"/>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15" name="Rectangle 14">
            <a:extLst>
              <a:ext uri="{FF2B5EF4-FFF2-40B4-BE49-F238E27FC236}">
                <a16:creationId xmlns:a16="http://schemas.microsoft.com/office/drawing/2014/main" id="{824DFBBA-3CCF-7F4C-B789-BD51EA237725}"/>
              </a:ext>
            </a:extLst>
          </p:cNvPr>
          <p:cNvSpPr/>
          <p:nvPr/>
        </p:nvSpPr>
        <p:spPr>
          <a:xfrm flipV="1">
            <a:off x="4244490" y="3200397"/>
            <a:ext cx="4270860" cy="1649411"/>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3282589410"/>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144000" cy="1871663"/>
          </a:xfrm>
        </p:spPr>
        <p:txBody>
          <a:bodyPr>
            <a:normAutofit fontScale="85000" lnSpcReduction="10000"/>
          </a:bodyPr>
          <a:lstStyle/>
          <a:p>
            <a:pPr marL="457200" indent="-457200">
              <a:buFont typeface="+mj-lt"/>
              <a:buAutoNum type="arabicPeriod"/>
            </a:pPr>
            <a:r>
              <a:rPr lang="en-US" sz="2000" dirty="0"/>
              <a:t>Query is issued to a router (</a:t>
            </a:r>
            <a:r>
              <a:rPr lang="en-US" sz="2000" dirty="0">
                <a:latin typeface="Courier New" panose="02070309020205020404" pitchFamily="49" charset="0"/>
                <a:cs typeface="Courier New" panose="02070309020205020404" pitchFamily="49" charset="0"/>
              </a:rPr>
              <a:t>mongos</a:t>
            </a:r>
            <a:r>
              <a:rPr lang="en-US" sz="2000" dirty="0"/>
              <a:t>) instance</a:t>
            </a:r>
          </a:p>
          <a:p>
            <a:pPr marL="457200" indent="-457200">
              <a:buFont typeface="+mj-lt"/>
              <a:buAutoNum type="arabicPeriod"/>
            </a:pPr>
            <a:r>
              <a:rPr lang="en-US" sz="2000" dirty="0"/>
              <a:t>With help of config server, </a:t>
            </a:r>
            <a:r>
              <a:rPr lang="en-US" sz="2000" dirty="0">
                <a:latin typeface="Courier New" panose="02070309020205020404" pitchFamily="49" charset="0"/>
                <a:cs typeface="Courier New" panose="02070309020205020404" pitchFamily="49" charset="0"/>
              </a:rPr>
              <a:t>mongos</a:t>
            </a:r>
            <a:r>
              <a:rPr lang="en-US" sz="2000" dirty="0"/>
              <a:t> determines which shards to query</a:t>
            </a:r>
          </a:p>
          <a:p>
            <a:pPr marL="457200" indent="-457200">
              <a:buFont typeface="+mj-lt"/>
              <a:buAutoNum type="arabicPeriod"/>
            </a:pPr>
            <a:r>
              <a:rPr lang="en-US" sz="2000" dirty="0"/>
              <a:t>Query is sent to relevant shards (</a:t>
            </a:r>
            <a:r>
              <a:rPr lang="en-US" sz="2000" i="1" dirty="0"/>
              <a:t>partition pruning</a:t>
            </a:r>
            <a:r>
              <a:rPr lang="en-US" sz="2000" dirty="0"/>
              <a:t>)</a:t>
            </a:r>
          </a:p>
          <a:p>
            <a:pPr marL="457200" indent="-457200">
              <a:buFont typeface="+mj-lt"/>
              <a:buAutoNum type="arabicPeriod"/>
            </a:pPr>
            <a:r>
              <a:rPr lang="en-US" sz="2000" dirty="0"/>
              <a:t>Shards run query on their data, and send results back to </a:t>
            </a:r>
            <a:r>
              <a:rPr lang="en-US" sz="2000" dirty="0">
                <a:latin typeface="Courier New" panose="02070309020205020404" pitchFamily="49" charset="0"/>
                <a:cs typeface="Courier New" panose="02070309020205020404" pitchFamily="49" charset="0"/>
              </a:rPr>
              <a:t>mongos</a:t>
            </a:r>
            <a:endParaRPr lang="en-US" sz="2000" dirty="0">
              <a:latin typeface="Gill Sans Ultra Bold" panose="020B0A02020104020203" pitchFamily="34" charset="77"/>
              <a:cs typeface="Courier New" panose="02070309020205020404" pitchFamily="49" charset="0"/>
            </a:endParaRPr>
          </a:p>
          <a:p>
            <a:pPr marL="457200" indent="-457200">
              <a:buFont typeface="+mj-lt"/>
              <a:buAutoNum type="arabicPeriod"/>
            </a:pPr>
            <a:r>
              <a:rPr lang="en-US" sz="2000" dirty="0">
                <a:latin typeface="Gill Sans" panose="020B0502020104020203" pitchFamily="34" charset="-79"/>
                <a:cs typeface="Gill Sans" panose="020B0502020104020203" pitchFamily="34" charset="-79"/>
              </a:rPr>
              <a:t>​</a:t>
            </a:r>
            <a:r>
              <a:rPr lang="en-US" sz="2000" dirty="0">
                <a:latin typeface="Courier New" panose="02070309020205020404" pitchFamily="49" charset="0"/>
                <a:cs typeface="Courier New" panose="02070309020205020404" pitchFamily="49" charset="0"/>
              </a:rPr>
              <a:t>​mongos</a:t>
            </a:r>
            <a:r>
              <a:rPr lang="en-US" sz="2000" dirty="0"/>
              <a:t> merges the query results and returns the merged results to the application</a:t>
            </a:r>
          </a:p>
          <a:p>
            <a:pPr marL="457200" indent="-457200">
              <a:buFont typeface="+mj-lt"/>
              <a:buAutoNum type="arabicPeriod"/>
            </a:pPr>
            <a:endParaRPr lang="en-US" sz="2000" dirty="0"/>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36</a:t>
            </a:fld>
            <a:endParaRPr lang="en-US" dirty="0"/>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7" name="TextBox 6">
            <a:extLst>
              <a:ext uri="{FF2B5EF4-FFF2-40B4-BE49-F238E27FC236}">
                <a16:creationId xmlns:a16="http://schemas.microsoft.com/office/drawing/2014/main" id="{0B5325EB-6A2E-DB4B-811E-0F51A4DC9769}"/>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8" name="TextBox 7">
            <a:extLst>
              <a:ext uri="{FF2B5EF4-FFF2-40B4-BE49-F238E27FC236}">
                <a16:creationId xmlns:a16="http://schemas.microsoft.com/office/drawing/2014/main" id="{F0FED778-27FF-2446-9D25-F4F81B4764C3}"/>
              </a:ext>
            </a:extLst>
          </p:cNvPr>
          <p:cNvSpPr txBox="1"/>
          <p:nvPr/>
        </p:nvSpPr>
        <p:spPr>
          <a:xfrm>
            <a:off x="157162" y="3747224"/>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9" name="TextBox 8">
            <a:extLst>
              <a:ext uri="{FF2B5EF4-FFF2-40B4-BE49-F238E27FC236}">
                <a16:creationId xmlns:a16="http://schemas.microsoft.com/office/drawing/2014/main" id="{74A87558-9AEF-E14F-AE74-FA576ADD8380}"/>
              </a:ext>
            </a:extLst>
          </p:cNvPr>
          <p:cNvSpPr txBox="1"/>
          <p:nvPr/>
        </p:nvSpPr>
        <p:spPr>
          <a:xfrm>
            <a:off x="6497025" y="3751986"/>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0" name="TextBox 9">
            <a:extLst>
              <a:ext uri="{FF2B5EF4-FFF2-40B4-BE49-F238E27FC236}">
                <a16:creationId xmlns:a16="http://schemas.microsoft.com/office/drawing/2014/main" id="{587B9085-E901-384A-8B80-8D1E68D17BB9}"/>
              </a:ext>
            </a:extLst>
          </p:cNvPr>
          <p:cNvSpPr txBox="1"/>
          <p:nvPr/>
        </p:nvSpPr>
        <p:spPr>
          <a:xfrm>
            <a:off x="-14289" y="4103891"/>
            <a:ext cx="2209800" cy="261610"/>
          </a:xfrm>
          <a:prstGeom prst="rect">
            <a:avLst/>
          </a:prstGeom>
          <a:noFill/>
        </p:spPr>
        <p:txBody>
          <a:bodyPr wrap="square" rtlCol="0">
            <a:spAutoFit/>
          </a:bodyPr>
          <a:lstStyle/>
          <a:p>
            <a:r>
              <a:rPr lang="en-US" sz="1100" b="0" i="1" dirty="0">
                <a:solidFill>
                  <a:schemeClr val="bg1"/>
                </a:solidFill>
              </a:rPr>
              <a:t>{‘name’:’alice’,’class’:’cs4225’}</a:t>
            </a:r>
          </a:p>
        </p:txBody>
      </p:sp>
      <p:sp>
        <p:nvSpPr>
          <p:cNvPr id="11" name="TextBox 10">
            <a:extLst>
              <a:ext uri="{FF2B5EF4-FFF2-40B4-BE49-F238E27FC236}">
                <a16:creationId xmlns:a16="http://schemas.microsoft.com/office/drawing/2014/main" id="{95587577-F4CA-3841-B7F6-599CC86C887A}"/>
              </a:ext>
            </a:extLst>
          </p:cNvPr>
          <p:cNvSpPr txBox="1"/>
          <p:nvPr/>
        </p:nvSpPr>
        <p:spPr>
          <a:xfrm>
            <a:off x="6497025" y="4105593"/>
            <a:ext cx="2209800" cy="261610"/>
          </a:xfrm>
          <a:prstGeom prst="rect">
            <a:avLst/>
          </a:prstGeom>
          <a:noFill/>
        </p:spPr>
        <p:txBody>
          <a:bodyPr wrap="square" rtlCol="0">
            <a:spAutoFit/>
          </a:bodyPr>
          <a:lstStyle/>
          <a:p>
            <a:r>
              <a:rPr lang="en-US" sz="1100" b="0" i="1" dirty="0">
                <a:solidFill>
                  <a:schemeClr val="bg1"/>
                </a:solidFill>
              </a:rPr>
              <a:t>{‘name’:’bob’,’class’:’cs4225’}</a:t>
            </a:r>
          </a:p>
        </p:txBody>
      </p:sp>
      <p:sp>
        <p:nvSpPr>
          <p:cNvPr id="12" name="TextBox 11">
            <a:extLst>
              <a:ext uri="{FF2B5EF4-FFF2-40B4-BE49-F238E27FC236}">
                <a16:creationId xmlns:a16="http://schemas.microsoft.com/office/drawing/2014/main" id="{075EF63D-F9E4-3444-96BB-FF5209438416}"/>
              </a:ext>
            </a:extLst>
          </p:cNvPr>
          <p:cNvSpPr txBox="1"/>
          <p:nvPr/>
        </p:nvSpPr>
        <p:spPr>
          <a:xfrm>
            <a:off x="177618" y="2711180"/>
            <a:ext cx="2209800" cy="430887"/>
          </a:xfrm>
          <a:prstGeom prst="rect">
            <a:avLst/>
          </a:prstGeom>
          <a:noFill/>
        </p:spPr>
        <p:txBody>
          <a:bodyPr wrap="square" rtlCol="0">
            <a:spAutoFit/>
          </a:bodyPr>
          <a:lstStyle/>
          <a:p>
            <a:r>
              <a:rPr lang="en-US" sz="1100" b="0" i="1" dirty="0">
                <a:solidFill>
                  <a:schemeClr val="bg1"/>
                </a:solidFill>
              </a:rPr>
              <a:t>{‘name’:’alice’,’class’:’cs4225’}</a:t>
            </a:r>
          </a:p>
          <a:p>
            <a:r>
              <a:rPr lang="en-US" sz="1100" b="0" i="1" dirty="0">
                <a:solidFill>
                  <a:schemeClr val="bg1"/>
                </a:solidFill>
              </a:rPr>
              <a:t>{‘name’:’bob’,’class’:’cs4225’}</a:t>
            </a:r>
          </a:p>
        </p:txBody>
      </p:sp>
      <p:sp>
        <p:nvSpPr>
          <p:cNvPr id="14" name="Rectangle 13">
            <a:extLst>
              <a:ext uri="{FF2B5EF4-FFF2-40B4-BE49-F238E27FC236}">
                <a16:creationId xmlns:a16="http://schemas.microsoft.com/office/drawing/2014/main" id="{F1213A21-C368-604C-9755-6020558773CC}"/>
              </a:ext>
            </a:extLst>
          </p:cNvPr>
          <p:cNvSpPr/>
          <p:nvPr/>
        </p:nvSpPr>
        <p:spPr>
          <a:xfrm flipV="1">
            <a:off x="151462" y="1904999"/>
            <a:ext cx="6477938" cy="1254725"/>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337577791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37AE100-131A-4742-BFD8-C24ED329B70C}"/>
              </a:ext>
            </a:extLst>
          </p:cNvPr>
          <p:cNvSpPr>
            <a:spLocks noGrp="1"/>
          </p:cNvSpPr>
          <p:nvPr>
            <p:ph idx="1"/>
          </p:nvPr>
        </p:nvSpPr>
        <p:spPr>
          <a:xfrm>
            <a:off x="0" y="4986337"/>
            <a:ext cx="9144000" cy="1871663"/>
          </a:xfrm>
        </p:spPr>
        <p:txBody>
          <a:bodyPr>
            <a:normAutofit fontScale="85000" lnSpcReduction="10000"/>
          </a:bodyPr>
          <a:lstStyle/>
          <a:p>
            <a:pPr marL="457200" indent="-457200">
              <a:buFont typeface="+mj-lt"/>
              <a:buAutoNum type="arabicPeriod"/>
            </a:pPr>
            <a:r>
              <a:rPr lang="en-US" sz="2000" dirty="0"/>
              <a:t>Query is issued to a router (</a:t>
            </a:r>
            <a:r>
              <a:rPr lang="en-US" sz="2000" dirty="0">
                <a:latin typeface="Courier New" panose="02070309020205020404" pitchFamily="49" charset="0"/>
                <a:cs typeface="Courier New" panose="02070309020205020404" pitchFamily="49" charset="0"/>
              </a:rPr>
              <a:t>mongos</a:t>
            </a:r>
            <a:r>
              <a:rPr lang="en-US" sz="2000" dirty="0"/>
              <a:t>) instance</a:t>
            </a:r>
          </a:p>
          <a:p>
            <a:pPr marL="457200" indent="-457200">
              <a:buFont typeface="+mj-lt"/>
              <a:buAutoNum type="arabicPeriod"/>
            </a:pPr>
            <a:r>
              <a:rPr lang="en-US" sz="2000" dirty="0"/>
              <a:t>With help of config server, </a:t>
            </a:r>
            <a:r>
              <a:rPr lang="en-US" sz="2000" dirty="0">
                <a:latin typeface="Courier New" panose="02070309020205020404" pitchFamily="49" charset="0"/>
                <a:cs typeface="Courier New" panose="02070309020205020404" pitchFamily="49" charset="0"/>
              </a:rPr>
              <a:t>mongos</a:t>
            </a:r>
            <a:r>
              <a:rPr lang="en-US" sz="2000" dirty="0"/>
              <a:t> determines which shards to query</a:t>
            </a:r>
          </a:p>
          <a:p>
            <a:pPr marL="457200" indent="-457200">
              <a:buFont typeface="+mj-lt"/>
              <a:buAutoNum type="arabicPeriod"/>
            </a:pPr>
            <a:r>
              <a:rPr lang="en-US" sz="2000" dirty="0"/>
              <a:t>Query is sent to relevant shards (</a:t>
            </a:r>
            <a:r>
              <a:rPr lang="en-US" sz="2000" i="1" dirty="0"/>
              <a:t>partition pruning</a:t>
            </a:r>
            <a:r>
              <a:rPr lang="en-US" sz="2000" dirty="0"/>
              <a:t>)</a:t>
            </a:r>
          </a:p>
          <a:p>
            <a:pPr marL="457200" indent="-457200">
              <a:buFont typeface="+mj-lt"/>
              <a:buAutoNum type="arabicPeriod"/>
            </a:pPr>
            <a:r>
              <a:rPr lang="en-US" sz="2000" dirty="0"/>
              <a:t>Shards run query on their data, and send results back to </a:t>
            </a:r>
            <a:r>
              <a:rPr lang="en-US" sz="2000" dirty="0">
                <a:latin typeface="Courier New" panose="02070309020205020404" pitchFamily="49" charset="0"/>
                <a:cs typeface="Courier New" panose="02070309020205020404" pitchFamily="49" charset="0"/>
              </a:rPr>
              <a:t>mongos</a:t>
            </a:r>
            <a:endParaRPr lang="en-US" sz="2000" dirty="0">
              <a:latin typeface="Gill Sans Ultra Bold" panose="020B0A02020104020203" pitchFamily="34" charset="77"/>
              <a:cs typeface="Courier New" panose="02070309020205020404" pitchFamily="49" charset="0"/>
            </a:endParaRPr>
          </a:p>
          <a:p>
            <a:pPr marL="457200" indent="-457200">
              <a:buFont typeface="+mj-lt"/>
              <a:buAutoNum type="arabicPeriod"/>
            </a:pPr>
            <a:r>
              <a:rPr lang="en-US" sz="2000" dirty="0">
                <a:latin typeface="Gill Sans" panose="020B0502020104020203" pitchFamily="34" charset="-79"/>
                <a:cs typeface="Gill Sans" panose="020B0502020104020203" pitchFamily="34" charset="-79"/>
              </a:rPr>
              <a:t>​</a:t>
            </a:r>
            <a:r>
              <a:rPr lang="en-US" sz="2000" dirty="0">
                <a:latin typeface="Courier New" panose="02070309020205020404" pitchFamily="49" charset="0"/>
                <a:cs typeface="Courier New" panose="02070309020205020404" pitchFamily="49" charset="0"/>
              </a:rPr>
              <a:t>​mongos</a:t>
            </a:r>
            <a:r>
              <a:rPr lang="en-US" sz="2000" dirty="0"/>
              <a:t> merges the query results and returns the merged results to the application</a:t>
            </a:r>
          </a:p>
          <a:p>
            <a:pPr marL="457200" indent="-457200">
              <a:buFont typeface="+mj-lt"/>
              <a:buAutoNum type="arabicPeriod"/>
            </a:pPr>
            <a:endParaRPr lang="en-US" sz="2000" dirty="0"/>
          </a:p>
        </p:txBody>
      </p:sp>
      <p:sp>
        <p:nvSpPr>
          <p:cNvPr id="3" name="Title 2">
            <a:extLst>
              <a:ext uri="{FF2B5EF4-FFF2-40B4-BE49-F238E27FC236}">
                <a16:creationId xmlns:a16="http://schemas.microsoft.com/office/drawing/2014/main" id="{A117F1CF-26BE-6C47-BF0A-1913B2D7B432}"/>
              </a:ext>
            </a:extLst>
          </p:cNvPr>
          <p:cNvSpPr>
            <a:spLocks noGrp="1"/>
          </p:cNvSpPr>
          <p:nvPr>
            <p:ph type="title"/>
          </p:nvPr>
        </p:nvSpPr>
        <p:spPr/>
        <p:txBody>
          <a:bodyPr/>
          <a:lstStyle/>
          <a:p>
            <a:r>
              <a:rPr lang="en-US" dirty="0"/>
              <a:t>Example of Read or Write Query</a:t>
            </a:r>
          </a:p>
        </p:txBody>
      </p:sp>
      <p:sp>
        <p:nvSpPr>
          <p:cNvPr id="4" name="Slide Number Placeholder 3">
            <a:extLst>
              <a:ext uri="{FF2B5EF4-FFF2-40B4-BE49-F238E27FC236}">
                <a16:creationId xmlns:a16="http://schemas.microsoft.com/office/drawing/2014/main" id="{54DA9A51-83D1-514C-A8C3-CEDDBD98421C}"/>
              </a:ext>
            </a:extLst>
          </p:cNvPr>
          <p:cNvSpPr>
            <a:spLocks noGrp="1"/>
          </p:cNvSpPr>
          <p:nvPr>
            <p:ph type="sldNum" sz="quarter" idx="10"/>
          </p:nvPr>
        </p:nvSpPr>
        <p:spPr/>
        <p:txBody>
          <a:bodyPr/>
          <a:lstStyle/>
          <a:p>
            <a:fld id="{95C605C4-1F5B-4B2B-8458-3FC432AF1FAC}" type="slidenum">
              <a:rPr lang="en-US" smtClean="0"/>
              <a:t>37</a:t>
            </a:fld>
            <a:endParaRPr lang="en-US"/>
          </a:p>
        </p:txBody>
      </p:sp>
      <p:pic>
        <p:nvPicPr>
          <p:cNvPr id="6" name="Picture 5">
            <a:extLst>
              <a:ext uri="{FF2B5EF4-FFF2-40B4-BE49-F238E27FC236}">
                <a16:creationId xmlns:a16="http://schemas.microsoft.com/office/drawing/2014/main" id="{867F6148-C4EB-AB40-9444-EF317EBD465F}"/>
              </a:ext>
            </a:extLst>
          </p:cNvPr>
          <p:cNvPicPr>
            <a:picLocks noChangeAspect="1"/>
          </p:cNvPicPr>
          <p:nvPr/>
        </p:nvPicPr>
        <p:blipFill>
          <a:blip r:embed="rId2"/>
          <a:stretch>
            <a:fillRect/>
          </a:stretch>
        </p:blipFill>
        <p:spPr>
          <a:xfrm>
            <a:off x="1371599" y="1176337"/>
            <a:ext cx="5664995" cy="3776663"/>
          </a:xfrm>
          <a:prstGeom prst="rect">
            <a:avLst/>
          </a:prstGeom>
        </p:spPr>
      </p:pic>
      <p:sp>
        <p:nvSpPr>
          <p:cNvPr id="5" name="TextBox 4">
            <a:extLst>
              <a:ext uri="{FF2B5EF4-FFF2-40B4-BE49-F238E27FC236}">
                <a16:creationId xmlns:a16="http://schemas.microsoft.com/office/drawing/2014/main" id="{EE1A1879-D2E9-6E41-B171-9E88DCBF8FB3}"/>
              </a:ext>
            </a:extLst>
          </p:cNvPr>
          <p:cNvSpPr txBox="1"/>
          <p:nvPr/>
        </p:nvSpPr>
        <p:spPr>
          <a:xfrm>
            <a:off x="2057400" y="1447800"/>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7" name="TextBox 6">
            <a:extLst>
              <a:ext uri="{FF2B5EF4-FFF2-40B4-BE49-F238E27FC236}">
                <a16:creationId xmlns:a16="http://schemas.microsoft.com/office/drawing/2014/main" id="{0B5325EB-6A2E-DB4B-811E-0F51A4DC9769}"/>
              </a:ext>
            </a:extLst>
          </p:cNvPr>
          <p:cNvSpPr txBox="1"/>
          <p:nvPr/>
        </p:nvSpPr>
        <p:spPr>
          <a:xfrm>
            <a:off x="1676400" y="2457018"/>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8" name="TextBox 7">
            <a:extLst>
              <a:ext uri="{FF2B5EF4-FFF2-40B4-BE49-F238E27FC236}">
                <a16:creationId xmlns:a16="http://schemas.microsoft.com/office/drawing/2014/main" id="{F0FED778-27FF-2446-9D25-F4F81B4764C3}"/>
              </a:ext>
            </a:extLst>
          </p:cNvPr>
          <p:cNvSpPr txBox="1"/>
          <p:nvPr/>
        </p:nvSpPr>
        <p:spPr>
          <a:xfrm>
            <a:off x="157162" y="3747224"/>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9" name="TextBox 8">
            <a:extLst>
              <a:ext uri="{FF2B5EF4-FFF2-40B4-BE49-F238E27FC236}">
                <a16:creationId xmlns:a16="http://schemas.microsoft.com/office/drawing/2014/main" id="{74A87558-9AEF-E14F-AE74-FA576ADD8380}"/>
              </a:ext>
            </a:extLst>
          </p:cNvPr>
          <p:cNvSpPr txBox="1"/>
          <p:nvPr/>
        </p:nvSpPr>
        <p:spPr>
          <a:xfrm>
            <a:off x="6497025" y="3751986"/>
            <a:ext cx="1786066" cy="292388"/>
          </a:xfrm>
          <a:prstGeom prst="rect">
            <a:avLst/>
          </a:prstGeom>
          <a:noFill/>
        </p:spPr>
        <p:txBody>
          <a:bodyPr wrap="none" rtlCol="0">
            <a:spAutoFit/>
          </a:bodyPr>
          <a:lstStyle/>
          <a:p>
            <a:r>
              <a:rPr lang="en-US" sz="1300" b="0" dirty="0">
                <a:solidFill>
                  <a:srgbClr val="0070C0"/>
                </a:solidFill>
              </a:rPr>
              <a:t>find({‘class’:’cs4225’})</a:t>
            </a:r>
          </a:p>
        </p:txBody>
      </p:sp>
      <p:sp>
        <p:nvSpPr>
          <p:cNvPr id="10" name="TextBox 9">
            <a:extLst>
              <a:ext uri="{FF2B5EF4-FFF2-40B4-BE49-F238E27FC236}">
                <a16:creationId xmlns:a16="http://schemas.microsoft.com/office/drawing/2014/main" id="{587B9085-E901-384A-8B80-8D1E68D17BB9}"/>
              </a:ext>
            </a:extLst>
          </p:cNvPr>
          <p:cNvSpPr txBox="1"/>
          <p:nvPr/>
        </p:nvSpPr>
        <p:spPr>
          <a:xfrm>
            <a:off x="-14289" y="4103891"/>
            <a:ext cx="2209800" cy="261610"/>
          </a:xfrm>
          <a:prstGeom prst="rect">
            <a:avLst/>
          </a:prstGeom>
          <a:noFill/>
        </p:spPr>
        <p:txBody>
          <a:bodyPr wrap="square" rtlCol="0">
            <a:spAutoFit/>
          </a:bodyPr>
          <a:lstStyle/>
          <a:p>
            <a:r>
              <a:rPr lang="en-US" sz="1100" b="0" i="1" dirty="0">
                <a:solidFill>
                  <a:schemeClr val="bg1"/>
                </a:solidFill>
              </a:rPr>
              <a:t>{‘name’:’alice’,’class’:’cs4225’}</a:t>
            </a:r>
          </a:p>
        </p:txBody>
      </p:sp>
      <p:sp>
        <p:nvSpPr>
          <p:cNvPr id="11" name="TextBox 10">
            <a:extLst>
              <a:ext uri="{FF2B5EF4-FFF2-40B4-BE49-F238E27FC236}">
                <a16:creationId xmlns:a16="http://schemas.microsoft.com/office/drawing/2014/main" id="{95587577-F4CA-3841-B7F6-599CC86C887A}"/>
              </a:ext>
            </a:extLst>
          </p:cNvPr>
          <p:cNvSpPr txBox="1"/>
          <p:nvPr/>
        </p:nvSpPr>
        <p:spPr>
          <a:xfrm>
            <a:off x="6497025" y="4105593"/>
            <a:ext cx="2209800" cy="261610"/>
          </a:xfrm>
          <a:prstGeom prst="rect">
            <a:avLst/>
          </a:prstGeom>
          <a:noFill/>
        </p:spPr>
        <p:txBody>
          <a:bodyPr wrap="square" rtlCol="0">
            <a:spAutoFit/>
          </a:bodyPr>
          <a:lstStyle/>
          <a:p>
            <a:r>
              <a:rPr lang="en-US" sz="1100" b="0" i="1" dirty="0">
                <a:solidFill>
                  <a:schemeClr val="bg1"/>
                </a:solidFill>
              </a:rPr>
              <a:t>{‘name’:’bob’,’class’:’cs4225’}</a:t>
            </a:r>
          </a:p>
        </p:txBody>
      </p:sp>
      <p:sp>
        <p:nvSpPr>
          <p:cNvPr id="12" name="TextBox 11">
            <a:extLst>
              <a:ext uri="{FF2B5EF4-FFF2-40B4-BE49-F238E27FC236}">
                <a16:creationId xmlns:a16="http://schemas.microsoft.com/office/drawing/2014/main" id="{075EF63D-F9E4-3444-96BB-FF5209438416}"/>
              </a:ext>
            </a:extLst>
          </p:cNvPr>
          <p:cNvSpPr txBox="1"/>
          <p:nvPr/>
        </p:nvSpPr>
        <p:spPr>
          <a:xfrm>
            <a:off x="177618" y="2711180"/>
            <a:ext cx="2209800" cy="430887"/>
          </a:xfrm>
          <a:prstGeom prst="rect">
            <a:avLst/>
          </a:prstGeom>
          <a:noFill/>
        </p:spPr>
        <p:txBody>
          <a:bodyPr wrap="square" rtlCol="0">
            <a:spAutoFit/>
          </a:bodyPr>
          <a:lstStyle/>
          <a:p>
            <a:r>
              <a:rPr lang="en-US" sz="1100" b="0" i="1" dirty="0">
                <a:solidFill>
                  <a:schemeClr val="bg1"/>
                </a:solidFill>
              </a:rPr>
              <a:t>{‘name’:’alice’,’class’:’cs4225’}</a:t>
            </a:r>
          </a:p>
          <a:p>
            <a:r>
              <a:rPr lang="en-US" sz="1100" b="0" i="1" dirty="0">
                <a:solidFill>
                  <a:schemeClr val="bg1"/>
                </a:solidFill>
              </a:rPr>
              <a:t>{‘name’:’bob’,’class’:’cs4225’}</a:t>
            </a:r>
          </a:p>
        </p:txBody>
      </p:sp>
      <p:sp>
        <p:nvSpPr>
          <p:cNvPr id="14" name="Rectangle 13">
            <a:extLst>
              <a:ext uri="{FF2B5EF4-FFF2-40B4-BE49-F238E27FC236}">
                <a16:creationId xmlns:a16="http://schemas.microsoft.com/office/drawing/2014/main" id="{F1213A21-C368-604C-9755-6020558773CC}"/>
              </a:ext>
            </a:extLst>
          </p:cNvPr>
          <p:cNvSpPr/>
          <p:nvPr/>
        </p:nvSpPr>
        <p:spPr>
          <a:xfrm flipV="1">
            <a:off x="151462" y="1204218"/>
            <a:ext cx="6477938" cy="1955505"/>
          </a:xfrm>
          <a:prstGeom prst="rect">
            <a:avLst/>
          </a:prstGeom>
          <a:solidFill>
            <a:schemeClr val="accent5">
              <a:alpha val="16000"/>
            </a:schemeClr>
          </a:solid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1220348081"/>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90C889-7677-0842-8561-181EB1925908}"/>
              </a:ext>
            </a:extLst>
          </p:cNvPr>
          <p:cNvSpPr>
            <a:spLocks noGrp="1"/>
          </p:cNvSpPr>
          <p:nvPr>
            <p:ph idx="1"/>
          </p:nvPr>
        </p:nvSpPr>
        <p:spPr>
          <a:xfrm>
            <a:off x="228600" y="1066800"/>
            <a:ext cx="5715000" cy="5562600"/>
          </a:xfrm>
        </p:spPr>
        <p:txBody>
          <a:bodyPr>
            <a:normAutofit/>
          </a:bodyPr>
          <a:lstStyle/>
          <a:p>
            <a:r>
              <a:rPr lang="en-US" sz="2000" dirty="0"/>
              <a:t>Common configuration: 1 primary, 2 secondaries</a:t>
            </a:r>
          </a:p>
          <a:p>
            <a:r>
              <a:rPr lang="en-US" sz="2000" b="1" dirty="0"/>
              <a:t>Writes</a:t>
            </a:r>
            <a:r>
              <a:rPr lang="en-US" sz="2000" dirty="0"/>
              <a:t>: </a:t>
            </a:r>
          </a:p>
          <a:p>
            <a:pPr lvl="1"/>
            <a:r>
              <a:rPr lang="en-US" sz="1600" dirty="0"/>
              <a:t>The “Primary” receives all write operations</a:t>
            </a:r>
          </a:p>
          <a:p>
            <a:pPr lvl="1"/>
            <a:r>
              <a:rPr lang="en-US" sz="1600" dirty="0"/>
              <a:t>Records writes onto its “operation log”</a:t>
            </a:r>
          </a:p>
          <a:p>
            <a:pPr lvl="1"/>
            <a:r>
              <a:rPr lang="en-US" sz="1600" dirty="0"/>
              <a:t>Secondaries will then replicate this operation log, apply it to their local copies of the data (thus ensuring data is synchronized), then acknowledge the operation</a:t>
            </a:r>
          </a:p>
          <a:p>
            <a:r>
              <a:rPr lang="en-US" sz="2000" b="1" dirty="0"/>
              <a:t>Reads</a:t>
            </a:r>
            <a:r>
              <a:rPr lang="en-US" sz="2000" dirty="0"/>
              <a:t>: </a:t>
            </a:r>
          </a:p>
          <a:p>
            <a:pPr lvl="1"/>
            <a:r>
              <a:rPr lang="en-US" sz="1600" dirty="0"/>
              <a:t>The user can configure the “read preference”, which decides whether we can read from secondaries (this is the default), or the primary</a:t>
            </a:r>
          </a:p>
          <a:p>
            <a:pPr lvl="1"/>
            <a:r>
              <a:rPr lang="en-US" sz="1600" dirty="0"/>
              <a:t>Allowing reading from secondaries can decrease latency and distribute load (improving throughput), but allows for reading stale data (it has only “eventual consistency”)</a:t>
            </a:r>
          </a:p>
          <a:p>
            <a:r>
              <a:rPr lang="en-US" sz="2000" b="1" dirty="0"/>
              <a:t>Elections</a:t>
            </a:r>
            <a:r>
              <a:rPr lang="en-US" sz="2000" dirty="0"/>
              <a:t>: </a:t>
            </a:r>
          </a:p>
          <a:p>
            <a:pPr lvl="1"/>
            <a:r>
              <a:rPr lang="en-US" sz="1600" dirty="0"/>
              <a:t>If the primary node fails, the nodes “conduct an election”, which is a protocol to choose one of the secondaries to be promoted to primary</a:t>
            </a:r>
          </a:p>
        </p:txBody>
      </p:sp>
      <p:sp>
        <p:nvSpPr>
          <p:cNvPr id="3" name="Title 2">
            <a:extLst>
              <a:ext uri="{FF2B5EF4-FFF2-40B4-BE49-F238E27FC236}">
                <a16:creationId xmlns:a16="http://schemas.microsoft.com/office/drawing/2014/main" id="{9E0885E1-199D-ED49-86F1-9FDABB4B807A}"/>
              </a:ext>
            </a:extLst>
          </p:cNvPr>
          <p:cNvSpPr>
            <a:spLocks noGrp="1"/>
          </p:cNvSpPr>
          <p:nvPr>
            <p:ph type="title"/>
          </p:nvPr>
        </p:nvSpPr>
        <p:spPr/>
        <p:txBody>
          <a:bodyPr/>
          <a:lstStyle/>
          <a:p>
            <a:r>
              <a:rPr lang="en-US" dirty="0"/>
              <a:t>Replication in MongoDB</a:t>
            </a:r>
          </a:p>
        </p:txBody>
      </p:sp>
      <p:sp>
        <p:nvSpPr>
          <p:cNvPr id="4" name="Slide Number Placeholder 3">
            <a:extLst>
              <a:ext uri="{FF2B5EF4-FFF2-40B4-BE49-F238E27FC236}">
                <a16:creationId xmlns:a16="http://schemas.microsoft.com/office/drawing/2014/main" id="{0C1E0076-1119-3A4B-BFC8-3397F2EA01C6}"/>
              </a:ext>
            </a:extLst>
          </p:cNvPr>
          <p:cNvSpPr>
            <a:spLocks noGrp="1"/>
          </p:cNvSpPr>
          <p:nvPr>
            <p:ph type="sldNum" sz="quarter" idx="10"/>
          </p:nvPr>
        </p:nvSpPr>
        <p:spPr/>
        <p:txBody>
          <a:bodyPr/>
          <a:lstStyle/>
          <a:p>
            <a:fld id="{95C605C4-1F5B-4B2B-8458-3FC432AF1FAC}" type="slidenum">
              <a:rPr lang="en-US" smtClean="0"/>
              <a:t>38</a:t>
            </a:fld>
            <a:endParaRPr lang="en-US"/>
          </a:p>
        </p:txBody>
      </p:sp>
      <p:pic>
        <p:nvPicPr>
          <p:cNvPr id="7" name="Picture 6">
            <a:extLst>
              <a:ext uri="{FF2B5EF4-FFF2-40B4-BE49-F238E27FC236}">
                <a16:creationId xmlns:a16="http://schemas.microsoft.com/office/drawing/2014/main" id="{8551E249-E65F-6C44-BFC1-36381AAF70BA}"/>
              </a:ext>
            </a:extLst>
          </p:cNvPr>
          <p:cNvPicPr>
            <a:picLocks noChangeAspect="1"/>
          </p:cNvPicPr>
          <p:nvPr/>
        </p:nvPicPr>
        <p:blipFill>
          <a:blip r:embed="rId2"/>
          <a:stretch>
            <a:fillRect/>
          </a:stretch>
        </p:blipFill>
        <p:spPr>
          <a:xfrm>
            <a:off x="5943600" y="1600200"/>
            <a:ext cx="3180442" cy="2595651"/>
          </a:xfrm>
          <a:prstGeom prst="rect">
            <a:avLst/>
          </a:prstGeom>
        </p:spPr>
      </p:pic>
    </p:spTree>
    <p:extLst>
      <p:ext uri="{BB962C8B-B14F-4D97-AF65-F5344CB8AC3E}">
        <p14:creationId xmlns:p14="http://schemas.microsoft.com/office/powerpoint/2010/main" val="27440451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444AB96-892F-9F4D-BC6A-FE5D9A39AF96}"/>
              </a:ext>
            </a:extLst>
          </p:cNvPr>
          <p:cNvSpPr>
            <a:spLocks noGrp="1"/>
          </p:cNvSpPr>
          <p:nvPr>
            <p:ph idx="1"/>
          </p:nvPr>
        </p:nvSpPr>
        <p:spPr>
          <a:xfrm>
            <a:off x="381000" y="1371600"/>
            <a:ext cx="8458200" cy="4800600"/>
          </a:xfrm>
        </p:spPr>
        <p:txBody>
          <a:bodyPr/>
          <a:lstStyle/>
          <a:p>
            <a:r>
              <a:rPr lang="en-US" b="1" dirty="0"/>
              <a:t>Horizontal partitioning</a:t>
            </a:r>
            <a:r>
              <a:rPr lang="en-US" dirty="0"/>
              <a:t>: as we get more and more data, we can simply partition it into more and more shards (even if individual tables become very large)</a:t>
            </a:r>
          </a:p>
          <a:p>
            <a:pPr lvl="1"/>
            <a:r>
              <a:rPr lang="en-US" dirty="0"/>
              <a:t>Horizontal partitioning improves speed due to parallelization.</a:t>
            </a:r>
          </a:p>
          <a:p>
            <a:r>
              <a:rPr lang="en-US" b="1" dirty="0"/>
              <a:t>Duplication (i.e. denormalization): </a:t>
            </a:r>
            <a:r>
              <a:rPr lang="en-US" dirty="0"/>
              <a:t>Unlike relational DBs where queries may require looking up multiple tables (joins), using duplication in NoSQL allows queries to go to only 1 collection.</a:t>
            </a:r>
          </a:p>
          <a:p>
            <a:r>
              <a:rPr lang="en-US" b="1" dirty="0"/>
              <a:t>Relaxed consistency guarantees</a:t>
            </a:r>
            <a:r>
              <a:rPr lang="en-US" dirty="0"/>
              <a:t>: prioritize availability over consistency – can return slightly stale data</a:t>
            </a:r>
            <a:endParaRPr lang="en-US" b="1" dirty="0"/>
          </a:p>
        </p:txBody>
      </p:sp>
      <p:sp>
        <p:nvSpPr>
          <p:cNvPr id="3" name="Title 2">
            <a:extLst>
              <a:ext uri="{FF2B5EF4-FFF2-40B4-BE49-F238E27FC236}">
                <a16:creationId xmlns:a16="http://schemas.microsoft.com/office/drawing/2014/main" id="{7A31D41F-D595-9447-BBBA-815D12AA69AD}"/>
              </a:ext>
            </a:extLst>
          </p:cNvPr>
          <p:cNvSpPr>
            <a:spLocks noGrp="1"/>
          </p:cNvSpPr>
          <p:nvPr>
            <p:ph type="title"/>
          </p:nvPr>
        </p:nvSpPr>
        <p:spPr/>
        <p:txBody>
          <a:bodyPr/>
          <a:lstStyle/>
          <a:p>
            <a:r>
              <a:rPr lang="en-US" dirty="0"/>
              <a:t>Conclusion: Reasons for Scalability &amp; Performance of NoSQL</a:t>
            </a:r>
          </a:p>
        </p:txBody>
      </p:sp>
      <p:sp>
        <p:nvSpPr>
          <p:cNvPr id="4" name="Slide Number Placeholder 3">
            <a:extLst>
              <a:ext uri="{FF2B5EF4-FFF2-40B4-BE49-F238E27FC236}">
                <a16:creationId xmlns:a16="http://schemas.microsoft.com/office/drawing/2014/main" id="{4CCEFD78-D15D-A04E-8B2A-DD7EEC10C7EC}"/>
              </a:ext>
            </a:extLst>
          </p:cNvPr>
          <p:cNvSpPr>
            <a:spLocks noGrp="1"/>
          </p:cNvSpPr>
          <p:nvPr>
            <p:ph type="sldNum" sz="quarter" idx="10"/>
          </p:nvPr>
        </p:nvSpPr>
        <p:spPr/>
        <p:txBody>
          <a:bodyPr/>
          <a:lstStyle/>
          <a:p>
            <a:fld id="{95C605C4-1F5B-4B2B-8458-3FC432AF1FAC}" type="slidenum">
              <a:rPr lang="en-US" smtClean="0"/>
              <a:t>39</a:t>
            </a:fld>
            <a:endParaRPr lang="en-US"/>
          </a:p>
        </p:txBody>
      </p:sp>
    </p:spTree>
    <p:extLst>
      <p:ext uri="{BB962C8B-B14F-4D97-AF65-F5344CB8AC3E}">
        <p14:creationId xmlns:p14="http://schemas.microsoft.com/office/powerpoint/2010/main" val="354694498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Document Stores</a:t>
            </a:r>
          </a:p>
        </p:txBody>
      </p:sp>
      <p:sp>
        <p:nvSpPr>
          <p:cNvPr id="3" name="Content Placeholder 2"/>
          <p:cNvSpPr>
            <a:spLocks noGrp="1"/>
          </p:cNvSpPr>
          <p:nvPr>
            <p:ph idx="1"/>
          </p:nvPr>
        </p:nvSpPr>
        <p:spPr>
          <a:xfrm>
            <a:off x="448734" y="4419600"/>
            <a:ext cx="8390466" cy="2194700"/>
          </a:xfrm>
        </p:spPr>
        <p:txBody>
          <a:bodyPr>
            <a:normAutofit/>
          </a:bodyPr>
          <a:lstStyle/>
          <a:p>
            <a:r>
              <a:rPr lang="en-US" b="1" dirty="0"/>
              <a:t>Collections </a:t>
            </a:r>
            <a:r>
              <a:rPr lang="en-US" dirty="0"/>
              <a:t>have multiple </a:t>
            </a:r>
            <a:r>
              <a:rPr lang="en-US" b="1" dirty="0"/>
              <a:t>documents </a:t>
            </a:r>
            <a:r>
              <a:rPr lang="en-US" dirty="0"/>
              <a:t>(i.e. JSON object)</a:t>
            </a:r>
          </a:p>
          <a:p>
            <a:r>
              <a:rPr lang="en-US" dirty="0"/>
              <a:t>Operations: CRUD (create, update, read, destroy) – similar to SQL queries, but without fixed schema</a:t>
            </a:r>
          </a:p>
          <a:p>
            <a:r>
              <a:rPr lang="en-US" dirty="0"/>
              <a:t>Suitable for queries involving the content of each document</a:t>
            </a:r>
          </a:p>
        </p:txBody>
      </p:sp>
      <p:sp>
        <p:nvSpPr>
          <p:cNvPr id="4" name="Slide Number Placeholder 3"/>
          <p:cNvSpPr>
            <a:spLocks noGrp="1"/>
          </p:cNvSpPr>
          <p:nvPr>
            <p:ph type="sldNum" sz="quarter" idx="10"/>
          </p:nvPr>
        </p:nvSpPr>
        <p:spPr/>
        <p:txBody>
          <a:bodyPr/>
          <a:lstStyle/>
          <a:p>
            <a:fld id="{95C605C4-1F5B-4B2B-8458-3FC432AF1FAC}" type="slidenum">
              <a:rPr lang="en-US" smtClean="0"/>
              <a:t>4</a:t>
            </a:fld>
            <a:endParaRPr lang="en-US"/>
          </a:p>
        </p:txBody>
      </p:sp>
      <p:pic>
        <p:nvPicPr>
          <p:cNvPr id="14" name="Picture 5" descr="MongoDB">
            <a:extLst>
              <a:ext uri="{FF2B5EF4-FFF2-40B4-BE49-F238E27FC236}">
                <a16:creationId xmlns:a16="http://schemas.microsoft.com/office/drawing/2014/main" id="{EA610A4D-1F68-084F-8F62-7F8AE613DD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9829" y="397796"/>
            <a:ext cx="1404412" cy="467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1">
            <a:extLst>
              <a:ext uri="{FF2B5EF4-FFF2-40B4-BE49-F238E27FC236}">
                <a16:creationId xmlns:a16="http://schemas.microsoft.com/office/drawing/2014/main" id="{8615D4CF-BA65-9946-9EA9-3CE74DBAC0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07545" y="381847"/>
            <a:ext cx="814722" cy="740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a:extLst>
              <a:ext uri="{FF2B5EF4-FFF2-40B4-BE49-F238E27FC236}">
                <a16:creationId xmlns:a16="http://schemas.microsoft.com/office/drawing/2014/main" id="{592B7980-1258-8745-8944-3EB193DC7A13}"/>
              </a:ext>
            </a:extLst>
          </p:cNvPr>
          <p:cNvPicPr>
            <a:picLocks noChangeAspect="1"/>
          </p:cNvPicPr>
          <p:nvPr/>
        </p:nvPicPr>
        <p:blipFill>
          <a:blip r:embed="rId5"/>
          <a:stretch>
            <a:fillRect/>
          </a:stretch>
        </p:blipFill>
        <p:spPr>
          <a:xfrm>
            <a:off x="321770" y="1143000"/>
            <a:ext cx="7685775" cy="3186358"/>
          </a:xfrm>
          <a:prstGeom prst="rect">
            <a:avLst/>
          </a:prstGeom>
        </p:spPr>
      </p:pic>
    </p:spTree>
    <p:extLst>
      <p:ext uri="{BB962C8B-B14F-4D97-AF65-F5344CB8AC3E}">
        <p14:creationId xmlns:p14="http://schemas.microsoft.com/office/powerpoint/2010/main" val="2842691257"/>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14300"/>
            <a:ext cx="8686800" cy="1028700"/>
          </a:xfrm>
        </p:spPr>
        <p:txBody>
          <a:bodyPr/>
          <a:lstStyle/>
          <a:p>
            <a:r>
              <a:rPr lang="en-US" dirty="0"/>
              <a:t>First Half Wrap-up + Exam Info</a:t>
            </a:r>
          </a:p>
        </p:txBody>
      </p:sp>
      <p:sp>
        <p:nvSpPr>
          <p:cNvPr id="3" name="Content Placeholder 2"/>
          <p:cNvSpPr>
            <a:spLocks noGrp="1"/>
          </p:cNvSpPr>
          <p:nvPr>
            <p:ph idx="1"/>
          </p:nvPr>
        </p:nvSpPr>
        <p:spPr>
          <a:xfrm>
            <a:off x="381000" y="1066800"/>
            <a:ext cx="8458200" cy="5289550"/>
          </a:xfrm>
        </p:spPr>
        <p:txBody>
          <a:bodyPr>
            <a:normAutofit/>
          </a:bodyPr>
          <a:lstStyle/>
          <a:p>
            <a:r>
              <a:rPr lang="en-US" altLang="en-US" dirty="0"/>
              <a:t>Questions generally focus on understanding and application:</a:t>
            </a:r>
            <a:endParaRPr lang="en-SG" altLang="en-US" dirty="0"/>
          </a:p>
          <a:p>
            <a:pPr lvl="1"/>
            <a:r>
              <a:rPr lang="en-SG" altLang="en-US" dirty="0">
                <a:solidFill>
                  <a:srgbClr val="FF0000"/>
                </a:solidFill>
              </a:rPr>
              <a:t>Integrative: </a:t>
            </a:r>
            <a:r>
              <a:rPr lang="en-SG" altLang="en-US" dirty="0"/>
              <a:t>Require you to combine knowledge from different chapters of the textbook</a:t>
            </a:r>
          </a:p>
          <a:p>
            <a:pPr lvl="1"/>
            <a:r>
              <a:rPr lang="en-SG" altLang="en-US" dirty="0">
                <a:solidFill>
                  <a:srgbClr val="FF0000"/>
                </a:solidFill>
              </a:rPr>
              <a:t>“Application”: </a:t>
            </a:r>
            <a:r>
              <a:rPr lang="en-SG" altLang="en-US" dirty="0"/>
              <a:t>Require you to apply your knowledge of fundamental concepts to reasonably practical scenarios.</a:t>
            </a:r>
          </a:p>
          <a:p>
            <a:pPr lvl="1"/>
            <a:r>
              <a:rPr lang="en-SG" altLang="en-US" dirty="0">
                <a:solidFill>
                  <a:srgbClr val="FF0000"/>
                </a:solidFill>
              </a:rPr>
              <a:t>“Why not”: </a:t>
            </a:r>
            <a:r>
              <a:rPr lang="en-SG" altLang="en-US" dirty="0"/>
              <a:t>Example, Tommy proposed a solution A to solve problem B in the lecture. Tell me what is the problem with solution A and how to overcome this problem</a:t>
            </a:r>
          </a:p>
          <a:p>
            <a:r>
              <a:rPr lang="en-SG" altLang="en-US" dirty="0"/>
              <a:t>In general: if you have successfully understood the concepts we have discussed in lecture, you should be able to answer the test questions.</a:t>
            </a:r>
          </a:p>
          <a:p>
            <a:pPr lvl="1"/>
            <a:r>
              <a:rPr lang="en-SG" altLang="en-US" dirty="0"/>
              <a:t>General focus is on understanding of concepts / principles and understanding when various algorithms / systems should be used; not on knowing particular details of specific software implementations</a:t>
            </a:r>
          </a:p>
        </p:txBody>
      </p:sp>
      <p:sp>
        <p:nvSpPr>
          <p:cNvPr id="4" name="Slide Number Placeholder 3"/>
          <p:cNvSpPr>
            <a:spLocks noGrp="1"/>
          </p:cNvSpPr>
          <p:nvPr>
            <p:ph type="sldNum" sz="quarter" idx="10"/>
          </p:nvPr>
        </p:nvSpPr>
        <p:spPr/>
        <p:txBody>
          <a:bodyPr/>
          <a:lstStyle/>
          <a:p>
            <a:fld id="{95C605C4-1F5B-4B2B-8458-3FC432AF1FAC}" type="slidenum">
              <a:rPr lang="en-US" smtClean="0"/>
              <a:t>40</a:t>
            </a:fld>
            <a:endParaRPr lang="en-US"/>
          </a:p>
        </p:txBody>
      </p:sp>
    </p:spTree>
    <p:extLst>
      <p:ext uri="{BB962C8B-B14F-4D97-AF65-F5344CB8AC3E}">
        <p14:creationId xmlns:p14="http://schemas.microsoft.com/office/powerpoint/2010/main" val="1250736874"/>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b="1" dirty="0">
                <a:solidFill>
                  <a:srgbClr val="FF0000"/>
                </a:solidFill>
              </a:rPr>
              <a:t>Scope</a:t>
            </a:r>
            <a:r>
              <a:rPr lang="en-US" dirty="0"/>
              <a:t>: content discussed in the lecture which appears in slides</a:t>
            </a:r>
          </a:p>
          <a:p>
            <a:r>
              <a:rPr lang="en-US" b="1" dirty="0">
                <a:solidFill>
                  <a:srgbClr val="FF0000"/>
                </a:solidFill>
              </a:rPr>
              <a:t>Out of scope</a:t>
            </a:r>
            <a:r>
              <a:rPr lang="en-US" dirty="0"/>
              <a:t>:</a:t>
            </a:r>
          </a:p>
          <a:p>
            <a:pPr lvl="1"/>
            <a:r>
              <a:rPr lang="en-US" dirty="0"/>
              <a:t>Content only found in the notes underneath the slides (these can be ignored)</a:t>
            </a:r>
          </a:p>
          <a:p>
            <a:pPr lvl="1"/>
            <a:r>
              <a:rPr lang="en-US" dirty="0"/>
              <a:t>Content only discussed in response to student questions (i.e. beyond the scope of the slides)</a:t>
            </a:r>
          </a:p>
          <a:p>
            <a:pPr lvl="1"/>
            <a:r>
              <a:rPr lang="en-US" dirty="0"/>
              <a:t>Content marked with “Details” or that I mentioned is out of scope</a:t>
            </a:r>
          </a:p>
          <a:p>
            <a:pPr lvl="1"/>
            <a:r>
              <a:rPr lang="en-US" dirty="0"/>
              <a:t>If there are any tasks which ask for code, they will allow pseudocode. </a:t>
            </a:r>
            <a:r>
              <a:rPr lang="en-SG" altLang="en-US" dirty="0"/>
              <a:t>As long as your pseudocode is reasonable / understandable by the grader, we will accept it.</a:t>
            </a:r>
            <a:endParaRPr lang="en-US" dirty="0"/>
          </a:p>
          <a:p>
            <a:pPr lvl="1"/>
            <a:r>
              <a:rPr lang="en-US" dirty="0"/>
              <a:t>Historical details</a:t>
            </a:r>
          </a:p>
        </p:txBody>
      </p:sp>
      <p:sp>
        <p:nvSpPr>
          <p:cNvPr id="3" name="Title 2"/>
          <p:cNvSpPr>
            <a:spLocks noGrp="1"/>
          </p:cNvSpPr>
          <p:nvPr>
            <p:ph type="title"/>
          </p:nvPr>
        </p:nvSpPr>
        <p:spPr/>
        <p:txBody>
          <a:bodyPr/>
          <a:lstStyle/>
          <a:p>
            <a:r>
              <a:rPr lang="en-US" dirty="0"/>
              <a:t>Scope of Exam</a:t>
            </a:r>
          </a:p>
        </p:txBody>
      </p:sp>
      <p:sp>
        <p:nvSpPr>
          <p:cNvPr id="4" name="Slide Number Placeholder 3"/>
          <p:cNvSpPr>
            <a:spLocks noGrp="1"/>
          </p:cNvSpPr>
          <p:nvPr>
            <p:ph type="sldNum" sz="quarter" idx="10"/>
          </p:nvPr>
        </p:nvSpPr>
        <p:spPr/>
        <p:txBody>
          <a:bodyPr/>
          <a:lstStyle/>
          <a:p>
            <a:fld id="{95C605C4-1F5B-4B2B-8458-3FC432AF1FAC}" type="slidenum">
              <a:rPr lang="en-US" smtClean="0"/>
              <a:t>41</a:t>
            </a:fld>
            <a:endParaRPr lang="en-US"/>
          </a:p>
        </p:txBody>
      </p:sp>
    </p:spTree>
    <p:extLst>
      <p:ext uri="{BB962C8B-B14F-4D97-AF65-F5344CB8AC3E}">
        <p14:creationId xmlns:p14="http://schemas.microsoft.com/office/powerpoint/2010/main" val="407535155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601EBF-CCD7-5149-BD8D-85BC6CE7D786}"/>
              </a:ext>
            </a:extLst>
          </p:cNvPr>
          <p:cNvSpPr>
            <a:spLocks noGrp="1"/>
          </p:cNvSpPr>
          <p:nvPr>
            <p:ph idx="1"/>
          </p:nvPr>
        </p:nvSpPr>
        <p:spPr/>
        <p:txBody>
          <a:bodyPr/>
          <a:lstStyle/>
          <a:p>
            <a:r>
              <a:rPr lang="en-US" dirty="0"/>
              <a:t>In exam, only pseudocode will be required (if you want to write in Python / Java, that is fine too). As long as your pseudocode is “reasonable” (understandable to the grader), it will be accepted</a:t>
            </a:r>
          </a:p>
          <a:p>
            <a:r>
              <a:rPr lang="en-US" b="1" dirty="0"/>
              <a:t>Think about what key the mapper should emit</a:t>
            </a:r>
            <a:r>
              <a:rPr lang="en-US" dirty="0"/>
              <a:t>: this key will be used to group the data for the reducers</a:t>
            </a:r>
          </a:p>
          <a:p>
            <a:r>
              <a:rPr lang="en-US" b="1" dirty="0"/>
              <a:t>Then think about what value the mapper should emit</a:t>
            </a:r>
            <a:r>
              <a:rPr lang="en-US" dirty="0"/>
              <a:t>: this should give the reducers all the information they need to perform their task</a:t>
            </a:r>
          </a:p>
          <a:p>
            <a:r>
              <a:rPr lang="en-US" b="1" dirty="0"/>
              <a:t>Evaluating efficiency</a:t>
            </a:r>
            <a:r>
              <a:rPr lang="en-US" dirty="0"/>
              <a:t>: main considerations are the disk and network I/O (determined by the amount of data emitted by mappers, but possibly reduced by combiners), and the memory working set (determined by the mapper’s intermediate state)</a:t>
            </a:r>
            <a:endParaRPr lang="en-US" b="1" dirty="0"/>
          </a:p>
        </p:txBody>
      </p:sp>
      <p:sp>
        <p:nvSpPr>
          <p:cNvPr id="3" name="Title 2">
            <a:extLst>
              <a:ext uri="{FF2B5EF4-FFF2-40B4-BE49-F238E27FC236}">
                <a16:creationId xmlns:a16="http://schemas.microsoft.com/office/drawing/2014/main" id="{3722D3AA-D2DB-544C-B8C2-1A57C76761D8}"/>
              </a:ext>
            </a:extLst>
          </p:cNvPr>
          <p:cNvSpPr>
            <a:spLocks noGrp="1"/>
          </p:cNvSpPr>
          <p:nvPr>
            <p:ph type="title"/>
          </p:nvPr>
        </p:nvSpPr>
        <p:spPr/>
        <p:txBody>
          <a:bodyPr/>
          <a:lstStyle/>
          <a:p>
            <a:r>
              <a:rPr lang="en-US" dirty="0"/>
              <a:t>Tips for Designing MapReduce Programs</a:t>
            </a:r>
          </a:p>
        </p:txBody>
      </p:sp>
      <p:sp>
        <p:nvSpPr>
          <p:cNvPr id="4" name="Slide Number Placeholder 3">
            <a:extLst>
              <a:ext uri="{FF2B5EF4-FFF2-40B4-BE49-F238E27FC236}">
                <a16:creationId xmlns:a16="http://schemas.microsoft.com/office/drawing/2014/main" id="{82CAD264-12AB-594C-93AE-58F8FBE57D7E}"/>
              </a:ext>
            </a:extLst>
          </p:cNvPr>
          <p:cNvSpPr>
            <a:spLocks noGrp="1"/>
          </p:cNvSpPr>
          <p:nvPr>
            <p:ph type="sldNum" sz="quarter" idx="10"/>
          </p:nvPr>
        </p:nvSpPr>
        <p:spPr/>
        <p:txBody>
          <a:bodyPr/>
          <a:lstStyle/>
          <a:p>
            <a:fld id="{95C605C4-1F5B-4B2B-8458-3FC432AF1FAC}" type="slidenum">
              <a:rPr lang="en-US" smtClean="0"/>
              <a:t>42</a:t>
            </a:fld>
            <a:endParaRPr lang="en-US"/>
          </a:p>
        </p:txBody>
      </p:sp>
    </p:spTree>
    <p:extLst>
      <p:ext uri="{BB962C8B-B14F-4D97-AF65-F5344CB8AC3E}">
        <p14:creationId xmlns:p14="http://schemas.microsoft.com/office/powerpoint/2010/main" val="29614914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2613C5-C99A-B849-B97B-509C3AC10C2A}"/>
              </a:ext>
            </a:extLst>
          </p:cNvPr>
          <p:cNvSpPr>
            <a:spLocks noGrp="1"/>
          </p:cNvSpPr>
          <p:nvPr>
            <p:ph idx="1"/>
          </p:nvPr>
        </p:nvSpPr>
        <p:spPr>
          <a:xfrm>
            <a:off x="152400" y="1066800"/>
            <a:ext cx="8915400" cy="5791200"/>
          </a:xfrm>
        </p:spPr>
        <p:txBody>
          <a:bodyPr>
            <a:noAutofit/>
          </a:bodyPr>
          <a:lstStyle/>
          <a:p>
            <a:pPr marL="0" indent="0">
              <a:lnSpc>
                <a:spcPct val="140000"/>
              </a:lnSpc>
              <a:buNone/>
            </a:pPr>
            <a:r>
              <a:rPr lang="en-SG" sz="1400" dirty="0"/>
              <a:t>Given two documents (documents 0 and 1), we want to find </a:t>
            </a:r>
            <a:r>
              <a:rPr lang="en-SG" sz="1400" u="sng" dirty="0"/>
              <a:t>all k-shingles in document 0 but not in document 1</a:t>
            </a:r>
            <a:r>
              <a:rPr lang="en-SG" sz="1400" dirty="0"/>
              <a:t> (that is, all shingles which appear at least once in document 0, but do not appear at all in document 1), where </a:t>
            </a:r>
            <a:r>
              <a:rPr lang="en-SG" sz="1400" b="1" dirty="0"/>
              <a:t>k=1</a:t>
            </a:r>
            <a:r>
              <a:rPr lang="en-SG" sz="1400" dirty="0"/>
              <a:t>. We receive our documents line by line, receiving input key-value pairs of the form &lt;</a:t>
            </a:r>
            <a:r>
              <a:rPr lang="en-SG" sz="1400" i="1" dirty="0" err="1"/>
              <a:t>docID</a:t>
            </a:r>
            <a:r>
              <a:rPr lang="en-SG" sz="1400" dirty="0"/>
              <a:t>, </a:t>
            </a:r>
            <a:r>
              <a:rPr lang="en-SG" sz="1400" i="1" dirty="0"/>
              <a:t>line</a:t>
            </a:r>
            <a:r>
              <a:rPr lang="en-SG" sz="1400" dirty="0"/>
              <a:t>&gt;, where </a:t>
            </a:r>
            <a:r>
              <a:rPr lang="en-SG" sz="1400" i="1" dirty="0" err="1"/>
              <a:t>docID</a:t>
            </a:r>
            <a:r>
              <a:rPr lang="en-SG" sz="1400" i="1" dirty="0"/>
              <a:t> </a:t>
            </a:r>
            <a:r>
              <a:rPr lang="en-SG" sz="1400" dirty="0"/>
              <a:t>(an integer of either 0 or 1) is the document ID being read, and </a:t>
            </a:r>
            <a:r>
              <a:rPr lang="en-SG" sz="1400" i="1" dirty="0"/>
              <a:t>line </a:t>
            </a:r>
            <a:r>
              <a:rPr lang="en-SG" sz="1400" dirty="0"/>
              <a:t>is a </a:t>
            </a:r>
            <a:r>
              <a:rPr lang="en-SG" sz="1400" b="1" dirty="0"/>
              <a:t>space-separated string</a:t>
            </a:r>
            <a:r>
              <a:rPr lang="en-SG" sz="1400" dirty="0"/>
              <a:t> containing a line of the document. For each k-shingle appearing in either document, our reduce function should emit a tuple (only once) of the form &lt;</a:t>
            </a:r>
            <a:r>
              <a:rPr lang="en-SG" sz="1400" i="1" dirty="0"/>
              <a:t>shingle, 1</a:t>
            </a:r>
            <a:r>
              <a:rPr lang="en-SG" sz="1400" dirty="0"/>
              <a:t>&gt;. Show pseudo-code for how you would use MapReduce to find all such shingles. You can assume that the input (in </a:t>
            </a:r>
            <a:r>
              <a:rPr lang="en-SG" sz="1400" i="1" dirty="0"/>
              <a:t>line</a:t>
            </a:r>
            <a:r>
              <a:rPr lang="en-SG" sz="1400" dirty="0"/>
              <a:t>) is ‘clean’; e.g. no duplicate spaces or spaces at the start / end of the line, and no characters other than letters and spaces are present. You can assume the existence of a string splitting function of your choice, e.g. split(). </a:t>
            </a:r>
          </a:p>
          <a:p>
            <a:pPr marL="0" indent="0">
              <a:lnSpc>
                <a:spcPct val="140000"/>
              </a:lnSpc>
              <a:buNone/>
            </a:pPr>
            <a:r>
              <a:rPr lang="en-SG" sz="1400" b="1" dirty="0"/>
              <a:t>Bonus</a:t>
            </a:r>
            <a:r>
              <a:rPr lang="en-SG" sz="1400" dirty="0"/>
              <a:t>: show how to use a combiner (not in-mapper combiner) to speed up the program.</a:t>
            </a:r>
          </a:p>
          <a:p>
            <a:pPr marL="0" indent="0">
              <a:lnSpc>
                <a:spcPct val="140000"/>
              </a:lnSpc>
              <a:buNone/>
            </a:pPr>
            <a:r>
              <a:rPr lang="en-SG" sz="1400" dirty="0">
                <a:latin typeface="Courier New" panose="02070309020205020404" pitchFamily="49" charset="0"/>
                <a:cs typeface="Courier New" panose="02070309020205020404" pitchFamily="49" charset="0"/>
              </a:rPr>
              <a:t>map (</a:t>
            </a:r>
            <a:r>
              <a:rPr lang="en-SG" sz="1400" dirty="0" err="1">
                <a:latin typeface="Courier New" panose="02070309020205020404" pitchFamily="49" charset="0"/>
                <a:cs typeface="Courier New" panose="02070309020205020404" pitchFamily="49" charset="0"/>
              </a:rPr>
              <a:t>docID</a:t>
            </a:r>
            <a:r>
              <a:rPr lang="en-SG" sz="1400" dirty="0">
                <a:latin typeface="Courier New" panose="02070309020205020404" pitchFamily="49" charset="0"/>
                <a:cs typeface="Courier New" panose="02070309020205020404" pitchFamily="49" charset="0"/>
              </a:rPr>
              <a:t>, line) {</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r>
              <a:rPr lang="en-SG" sz="1400" dirty="0">
                <a:solidFill>
                  <a:srgbClr val="00B050"/>
                </a:solidFill>
                <a:latin typeface="Courier New" panose="02070309020205020404" pitchFamily="49" charset="0"/>
                <a:cs typeface="Courier New" panose="02070309020205020404" pitchFamily="49" charset="0"/>
              </a:rPr>
              <a:t>/* your pseudo code*/</a:t>
            </a:r>
            <a:br>
              <a:rPr lang="en-SG" sz="1400" dirty="0">
                <a:solidFill>
                  <a:srgbClr val="00B050"/>
                </a:solidFill>
                <a:latin typeface="Courier New" panose="02070309020205020404" pitchFamily="49" charset="0"/>
                <a:cs typeface="Courier New" panose="02070309020205020404" pitchFamily="49" charset="0"/>
              </a:rPr>
            </a:br>
            <a:r>
              <a:rPr lang="en-SG" sz="1400" dirty="0">
                <a:solidFill>
                  <a:srgbClr val="00B050"/>
                </a:solidFill>
                <a:latin typeface="Courier New" panose="02070309020205020404" pitchFamily="49" charset="0"/>
                <a:cs typeface="Courier New" panose="02070309020205020404" pitchFamily="49" charset="0"/>
              </a:rPr>
              <a:t>  /* output the map results by calling the API, emit(specify your map output)*/</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reduce (</a:t>
            </a:r>
            <a:r>
              <a:rPr lang="en-SG" sz="1400" dirty="0">
                <a:solidFill>
                  <a:srgbClr val="00B050"/>
                </a:solidFill>
                <a:latin typeface="Courier New" panose="02070309020205020404" pitchFamily="49" charset="0"/>
                <a:cs typeface="Courier New" panose="02070309020205020404" pitchFamily="49" charset="0"/>
              </a:rPr>
              <a:t>/* specify your input to reducer */</a:t>
            </a:r>
            <a:r>
              <a:rPr lang="en-SG" sz="1400" dirty="0">
                <a:latin typeface="Courier New" panose="02070309020205020404" pitchFamily="49" charset="0"/>
                <a:cs typeface="Courier New" panose="02070309020205020404" pitchFamily="49" charset="0"/>
              </a:rPr>
              <a:t>) {</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r>
              <a:rPr lang="en-SG" sz="1400" dirty="0">
                <a:solidFill>
                  <a:srgbClr val="00B050"/>
                </a:solidFill>
                <a:latin typeface="Courier New" panose="02070309020205020404" pitchFamily="49" charset="0"/>
                <a:cs typeface="Courier New" panose="02070309020205020404" pitchFamily="49" charset="0"/>
              </a:rPr>
              <a:t>/* your pseudo code */</a:t>
            </a:r>
            <a:br>
              <a:rPr lang="en-SG" sz="1400" dirty="0">
                <a:solidFill>
                  <a:srgbClr val="00B050"/>
                </a:solidFill>
                <a:latin typeface="Courier New" panose="02070309020205020404" pitchFamily="49" charset="0"/>
                <a:cs typeface="Courier New" panose="02070309020205020404" pitchFamily="49" charset="0"/>
              </a:rPr>
            </a:br>
            <a:r>
              <a:rPr lang="en-SG" sz="1400" dirty="0">
                <a:solidFill>
                  <a:srgbClr val="00B050"/>
                </a:solidFill>
                <a:latin typeface="Courier New" panose="02070309020205020404" pitchFamily="49" charset="0"/>
                <a:cs typeface="Courier New" panose="02070309020205020404" pitchFamily="49" charset="0"/>
              </a:rPr>
              <a:t>  /* output the map results by calling the API, emit(shingle, 1). */</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p>
        </p:txBody>
      </p:sp>
      <p:sp>
        <p:nvSpPr>
          <p:cNvPr id="3" name="Title 2">
            <a:extLst>
              <a:ext uri="{FF2B5EF4-FFF2-40B4-BE49-F238E27FC236}">
                <a16:creationId xmlns:a16="http://schemas.microsoft.com/office/drawing/2014/main" id="{4F9CA795-17FD-2442-AA57-4AC67B9F43ED}"/>
              </a:ext>
            </a:extLst>
          </p:cNvPr>
          <p:cNvSpPr>
            <a:spLocks noGrp="1"/>
          </p:cNvSpPr>
          <p:nvPr>
            <p:ph type="title"/>
          </p:nvPr>
        </p:nvSpPr>
        <p:spPr/>
        <p:txBody>
          <a:bodyPr/>
          <a:lstStyle/>
          <a:p>
            <a:r>
              <a:rPr lang="en-US" dirty="0"/>
              <a:t>MapReduce: Example</a:t>
            </a:r>
          </a:p>
        </p:txBody>
      </p:sp>
      <p:sp>
        <p:nvSpPr>
          <p:cNvPr id="4" name="Slide Number Placeholder 3">
            <a:extLst>
              <a:ext uri="{FF2B5EF4-FFF2-40B4-BE49-F238E27FC236}">
                <a16:creationId xmlns:a16="http://schemas.microsoft.com/office/drawing/2014/main" id="{FC454EFB-C02C-8249-80FD-A6548FF4499B}"/>
              </a:ext>
            </a:extLst>
          </p:cNvPr>
          <p:cNvSpPr>
            <a:spLocks noGrp="1"/>
          </p:cNvSpPr>
          <p:nvPr>
            <p:ph type="sldNum" sz="quarter" idx="10"/>
          </p:nvPr>
        </p:nvSpPr>
        <p:spPr/>
        <p:txBody>
          <a:bodyPr/>
          <a:lstStyle/>
          <a:p>
            <a:fld id="{95C605C4-1F5B-4B2B-8458-3FC432AF1FAC}" type="slidenum">
              <a:rPr lang="en-US" smtClean="0"/>
              <a:t>43</a:t>
            </a:fld>
            <a:endParaRPr lang="en-US"/>
          </a:p>
        </p:txBody>
      </p:sp>
    </p:spTree>
    <p:extLst>
      <p:ext uri="{BB962C8B-B14F-4D97-AF65-F5344CB8AC3E}">
        <p14:creationId xmlns:p14="http://schemas.microsoft.com/office/powerpoint/2010/main" val="2612091214"/>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2613C5-C99A-B849-B97B-509C3AC10C2A}"/>
              </a:ext>
            </a:extLst>
          </p:cNvPr>
          <p:cNvSpPr>
            <a:spLocks noGrp="1"/>
          </p:cNvSpPr>
          <p:nvPr>
            <p:ph idx="1"/>
          </p:nvPr>
        </p:nvSpPr>
        <p:spPr>
          <a:xfrm>
            <a:off x="152400" y="1066800"/>
            <a:ext cx="3733800" cy="5289550"/>
          </a:xfrm>
        </p:spPr>
        <p:txBody>
          <a:bodyPr>
            <a:noAutofit/>
          </a:bodyPr>
          <a:lstStyle/>
          <a:p>
            <a:pPr marL="0" indent="0">
              <a:buNone/>
            </a:pPr>
            <a:r>
              <a:rPr lang="en-SG" sz="1400" dirty="0">
                <a:latin typeface="Courier New" panose="02070309020205020404" pitchFamily="49" charset="0"/>
                <a:cs typeface="Courier New" panose="02070309020205020404" pitchFamily="49" charset="0"/>
              </a:rPr>
              <a:t>map (</a:t>
            </a:r>
            <a:r>
              <a:rPr lang="en-SG" sz="1400" dirty="0" err="1">
                <a:latin typeface="Courier New" panose="02070309020205020404" pitchFamily="49" charset="0"/>
                <a:cs typeface="Courier New" panose="02070309020205020404" pitchFamily="49" charset="0"/>
              </a:rPr>
              <a:t>docID</a:t>
            </a:r>
            <a:r>
              <a:rPr lang="en-SG" sz="1400" dirty="0">
                <a:latin typeface="Courier New" panose="02070309020205020404" pitchFamily="49" charset="0"/>
                <a:cs typeface="Courier New" panose="02070309020205020404" pitchFamily="49" charset="0"/>
              </a:rPr>
              <a:t>, line) {</a:t>
            </a:r>
          </a:p>
          <a:p>
            <a:pPr marL="0" indent="0">
              <a:buNone/>
            </a:pPr>
            <a:r>
              <a:rPr lang="en-SG" sz="1400" dirty="0">
                <a:latin typeface="Courier New" panose="02070309020205020404" pitchFamily="49" charset="0"/>
                <a:cs typeface="Courier New" panose="02070309020205020404" pitchFamily="49" charset="0"/>
              </a:rPr>
              <a:t>  tokens = </a:t>
            </a:r>
            <a:r>
              <a:rPr lang="en-SG" sz="1400" dirty="0" err="1">
                <a:latin typeface="Courier New" panose="02070309020205020404" pitchFamily="49" charset="0"/>
                <a:cs typeface="Courier New" panose="02070309020205020404" pitchFamily="49" charset="0"/>
              </a:rPr>
              <a:t>line.split</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  for token in tokens:</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emit(token, </a:t>
            </a:r>
            <a:r>
              <a:rPr lang="en-SG" sz="1400" dirty="0" err="1">
                <a:latin typeface="Courier New" panose="02070309020205020404" pitchFamily="49" charset="0"/>
                <a:cs typeface="Courier New" panose="02070309020205020404" pitchFamily="49" charset="0"/>
              </a:rPr>
              <a:t>docID</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a:t>
            </a:r>
          </a:p>
          <a:p>
            <a:pPr marL="0" indent="0">
              <a:buNone/>
            </a:pP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reduce (token,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 {</a:t>
            </a:r>
          </a:p>
          <a:p>
            <a:pPr marL="0" indent="0">
              <a:buNone/>
            </a:pPr>
            <a:r>
              <a:rPr lang="en-SG" sz="1400" dirty="0">
                <a:latin typeface="Courier New" panose="02070309020205020404" pitchFamily="49" charset="0"/>
                <a:cs typeface="Courier New" panose="02070309020205020404" pitchFamily="49" charset="0"/>
              </a:rPr>
              <a:t>  if 0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 and 1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emit(token, 1)</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p>
          <a:p>
            <a:pPr marL="0" indent="0">
              <a:buNone/>
            </a:pPr>
            <a:endParaRPr lang="en-SG" sz="1400" dirty="0">
              <a:latin typeface="Courier New" panose="02070309020205020404" pitchFamily="49" charset="0"/>
              <a:cs typeface="Courier New" panose="02070309020205020404" pitchFamily="49" charset="0"/>
            </a:endParaRPr>
          </a:p>
        </p:txBody>
      </p:sp>
      <p:sp>
        <p:nvSpPr>
          <p:cNvPr id="3" name="Title 2">
            <a:extLst>
              <a:ext uri="{FF2B5EF4-FFF2-40B4-BE49-F238E27FC236}">
                <a16:creationId xmlns:a16="http://schemas.microsoft.com/office/drawing/2014/main" id="{4F9CA795-17FD-2442-AA57-4AC67B9F43ED}"/>
              </a:ext>
            </a:extLst>
          </p:cNvPr>
          <p:cNvSpPr>
            <a:spLocks noGrp="1"/>
          </p:cNvSpPr>
          <p:nvPr>
            <p:ph type="title"/>
          </p:nvPr>
        </p:nvSpPr>
        <p:spPr/>
        <p:txBody>
          <a:bodyPr/>
          <a:lstStyle/>
          <a:p>
            <a:r>
              <a:rPr lang="en-US" dirty="0"/>
              <a:t>MapReduce: Example</a:t>
            </a:r>
          </a:p>
        </p:txBody>
      </p:sp>
      <p:sp>
        <p:nvSpPr>
          <p:cNvPr id="4" name="Slide Number Placeholder 3">
            <a:extLst>
              <a:ext uri="{FF2B5EF4-FFF2-40B4-BE49-F238E27FC236}">
                <a16:creationId xmlns:a16="http://schemas.microsoft.com/office/drawing/2014/main" id="{FC454EFB-C02C-8249-80FD-A6548FF4499B}"/>
              </a:ext>
            </a:extLst>
          </p:cNvPr>
          <p:cNvSpPr>
            <a:spLocks noGrp="1"/>
          </p:cNvSpPr>
          <p:nvPr>
            <p:ph type="sldNum" sz="quarter" idx="10"/>
          </p:nvPr>
        </p:nvSpPr>
        <p:spPr/>
        <p:txBody>
          <a:bodyPr/>
          <a:lstStyle/>
          <a:p>
            <a:fld id="{95C605C4-1F5B-4B2B-8458-3FC432AF1FAC}" type="slidenum">
              <a:rPr lang="en-US" smtClean="0"/>
              <a:t>44</a:t>
            </a:fld>
            <a:endParaRPr lang="en-US"/>
          </a:p>
        </p:txBody>
      </p:sp>
      <p:sp>
        <p:nvSpPr>
          <p:cNvPr id="5" name="Rectangle 4">
            <a:extLst>
              <a:ext uri="{FF2B5EF4-FFF2-40B4-BE49-F238E27FC236}">
                <a16:creationId xmlns:a16="http://schemas.microsoft.com/office/drawing/2014/main" id="{BA208C65-FC5D-DC42-8EFB-0004DFBB5A76}"/>
              </a:ext>
            </a:extLst>
          </p:cNvPr>
          <p:cNvSpPr/>
          <p:nvPr/>
        </p:nvSpPr>
        <p:spPr>
          <a:xfrm>
            <a:off x="4495800" y="1524000"/>
            <a:ext cx="4419600" cy="1815882"/>
          </a:xfrm>
          <a:prstGeom prst="rect">
            <a:avLst/>
          </a:prstGeom>
        </p:spPr>
        <p:txBody>
          <a:bodyPr wrap="square">
            <a:spAutoFit/>
          </a:bodyPr>
          <a:lstStyle/>
          <a:p>
            <a:pPr marL="0" indent="0">
              <a:buNone/>
            </a:pPr>
            <a:r>
              <a:rPr lang="en-SG" u="sng" dirty="0">
                <a:solidFill>
                  <a:schemeClr val="bg1"/>
                </a:solidFill>
                <a:latin typeface="Gill Sans" panose="020B0502020104020203" pitchFamily="34" charset="-79"/>
                <a:cs typeface="Gill Sans" panose="020B0502020104020203" pitchFamily="34" charset="-79"/>
              </a:rPr>
              <a:t>Explanation</a:t>
            </a:r>
            <a:r>
              <a:rPr lang="en-SG" b="0" dirty="0">
                <a:solidFill>
                  <a:schemeClr val="bg1"/>
                </a:solidFill>
                <a:latin typeface="Gill Sans" panose="020B0502020104020203" pitchFamily="34" charset="-79"/>
                <a:cs typeface="Gill Sans" panose="020B0502020104020203" pitchFamily="34" charset="-79"/>
              </a:rPr>
              <a:t>: </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1-shingles are just words (or tokens)</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The map() function should use words as keys, so that each reduce() will handle one word</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The map() needs to emit the </a:t>
            </a:r>
            <a:r>
              <a:rPr lang="en-SG" b="0" dirty="0" err="1">
                <a:solidFill>
                  <a:schemeClr val="bg1"/>
                </a:solidFill>
                <a:latin typeface="Gill Sans" panose="020B0502020104020203" pitchFamily="34" charset="-79"/>
                <a:cs typeface="Gill Sans" panose="020B0502020104020203" pitchFamily="34" charset="-79"/>
              </a:rPr>
              <a:t>docID</a:t>
            </a:r>
            <a:r>
              <a:rPr lang="en-SG" b="0" dirty="0">
                <a:solidFill>
                  <a:schemeClr val="bg1"/>
                </a:solidFill>
                <a:latin typeface="Gill Sans" panose="020B0502020104020203" pitchFamily="34" charset="-79"/>
                <a:cs typeface="Gill Sans" panose="020B0502020104020203" pitchFamily="34" charset="-79"/>
              </a:rPr>
              <a:t> as value, since the reduce() needs this information</a:t>
            </a:r>
            <a:br>
              <a:rPr lang="en-SG" b="0" dirty="0">
                <a:solidFill>
                  <a:schemeClr val="bg1"/>
                </a:solidFill>
                <a:latin typeface="Gill Sans" panose="020B0502020104020203" pitchFamily="34" charset="-79"/>
                <a:cs typeface="Gill Sans" panose="020B0502020104020203" pitchFamily="34" charset="-79"/>
              </a:rPr>
            </a:br>
            <a:endParaRPr lang="en-SG" b="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1626433774"/>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2613C5-C99A-B849-B97B-509C3AC10C2A}"/>
              </a:ext>
            </a:extLst>
          </p:cNvPr>
          <p:cNvSpPr>
            <a:spLocks noGrp="1"/>
          </p:cNvSpPr>
          <p:nvPr>
            <p:ph idx="1"/>
          </p:nvPr>
        </p:nvSpPr>
        <p:spPr>
          <a:xfrm>
            <a:off x="152400" y="1066800"/>
            <a:ext cx="3733800" cy="5289550"/>
          </a:xfrm>
        </p:spPr>
        <p:txBody>
          <a:bodyPr>
            <a:noAutofit/>
          </a:bodyPr>
          <a:lstStyle/>
          <a:p>
            <a:pPr marL="0" indent="0">
              <a:buNone/>
            </a:pPr>
            <a:r>
              <a:rPr lang="en-SG" sz="1400" dirty="0">
                <a:latin typeface="Courier New" panose="02070309020205020404" pitchFamily="49" charset="0"/>
                <a:cs typeface="Courier New" panose="02070309020205020404" pitchFamily="49" charset="0"/>
              </a:rPr>
              <a:t>map (</a:t>
            </a:r>
            <a:r>
              <a:rPr lang="en-SG" sz="1400" dirty="0" err="1">
                <a:latin typeface="Courier New" panose="02070309020205020404" pitchFamily="49" charset="0"/>
                <a:cs typeface="Courier New" panose="02070309020205020404" pitchFamily="49" charset="0"/>
              </a:rPr>
              <a:t>docID</a:t>
            </a:r>
            <a:r>
              <a:rPr lang="en-SG" sz="1400" dirty="0">
                <a:latin typeface="Courier New" panose="02070309020205020404" pitchFamily="49" charset="0"/>
                <a:cs typeface="Courier New" panose="02070309020205020404" pitchFamily="49" charset="0"/>
              </a:rPr>
              <a:t>, line) {</a:t>
            </a:r>
          </a:p>
          <a:p>
            <a:pPr marL="0" indent="0">
              <a:buNone/>
            </a:pPr>
            <a:r>
              <a:rPr lang="en-SG" sz="1400" dirty="0">
                <a:latin typeface="Courier New" panose="02070309020205020404" pitchFamily="49" charset="0"/>
                <a:cs typeface="Courier New" panose="02070309020205020404" pitchFamily="49" charset="0"/>
              </a:rPr>
              <a:t>  tokens = </a:t>
            </a:r>
            <a:r>
              <a:rPr lang="en-SG" sz="1400" dirty="0" err="1">
                <a:latin typeface="Courier New" panose="02070309020205020404" pitchFamily="49" charset="0"/>
                <a:cs typeface="Courier New" panose="02070309020205020404" pitchFamily="49" charset="0"/>
              </a:rPr>
              <a:t>line.split</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  for token in tokens:</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emit(token, </a:t>
            </a:r>
            <a:r>
              <a:rPr lang="en-SG" sz="1400" dirty="0" err="1">
                <a:latin typeface="Courier New" panose="02070309020205020404" pitchFamily="49" charset="0"/>
                <a:cs typeface="Courier New" panose="02070309020205020404" pitchFamily="49" charset="0"/>
              </a:rPr>
              <a:t>docID</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a:t>
            </a:r>
          </a:p>
          <a:p>
            <a:pPr marL="0" indent="0">
              <a:buNone/>
            </a:pP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reduce (token,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 {</a:t>
            </a:r>
          </a:p>
          <a:p>
            <a:pPr marL="0" indent="0">
              <a:buNone/>
            </a:pPr>
            <a:r>
              <a:rPr lang="en-SG" sz="1400" dirty="0">
                <a:latin typeface="Courier New" panose="02070309020205020404" pitchFamily="49" charset="0"/>
                <a:cs typeface="Courier New" panose="02070309020205020404" pitchFamily="49" charset="0"/>
              </a:rPr>
              <a:t>  if 0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 and 1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emit(token, 1)</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p>
          <a:p>
            <a:pPr marL="0" indent="0">
              <a:buNone/>
            </a:pP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combine (token,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 {</a:t>
            </a:r>
          </a:p>
          <a:p>
            <a:pPr marL="0" indent="0">
              <a:buNone/>
            </a:pPr>
            <a:r>
              <a:rPr lang="en-SG" sz="1400" dirty="0">
                <a:latin typeface="Courier New" panose="02070309020205020404" pitchFamily="49" charset="0"/>
                <a:cs typeface="Courier New" panose="02070309020205020404" pitchFamily="49" charset="0"/>
              </a:rPr>
              <a:t>  if 0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    emit(token, 0)</a:t>
            </a:r>
          </a:p>
          <a:p>
            <a:pPr marL="0" indent="0">
              <a:buNone/>
            </a:pPr>
            <a:r>
              <a:rPr lang="en-SG" sz="1400" dirty="0">
                <a:latin typeface="Courier New" panose="02070309020205020404" pitchFamily="49" charset="0"/>
                <a:cs typeface="Courier New" panose="02070309020205020404" pitchFamily="49" charset="0"/>
              </a:rPr>
              <a:t>  if 1 in </a:t>
            </a:r>
            <a:r>
              <a:rPr lang="en-SG" sz="1400" dirty="0" err="1">
                <a:latin typeface="Courier New" panose="02070309020205020404" pitchFamily="49" charset="0"/>
                <a:cs typeface="Courier New" panose="02070309020205020404" pitchFamily="49" charset="0"/>
              </a:rPr>
              <a:t>docIDs</a:t>
            </a:r>
            <a:r>
              <a:rPr lang="en-SG" sz="1400" dirty="0">
                <a:latin typeface="Courier New" panose="02070309020205020404" pitchFamily="49" charset="0"/>
                <a:cs typeface="Courier New" panose="02070309020205020404" pitchFamily="49" charset="0"/>
              </a:rPr>
              <a:t>:</a:t>
            </a:r>
          </a:p>
          <a:p>
            <a:pPr marL="0" indent="0">
              <a:buNone/>
            </a:pPr>
            <a:r>
              <a:rPr lang="en-SG" sz="1400" dirty="0">
                <a:latin typeface="Courier New" panose="02070309020205020404" pitchFamily="49" charset="0"/>
                <a:cs typeface="Courier New" panose="02070309020205020404" pitchFamily="49" charset="0"/>
              </a:rPr>
              <a:t>    emit(token, 1)</a:t>
            </a:r>
            <a:br>
              <a:rPr lang="en-SG" sz="1400" dirty="0">
                <a:latin typeface="Courier New" panose="02070309020205020404" pitchFamily="49" charset="0"/>
                <a:cs typeface="Courier New" panose="02070309020205020404" pitchFamily="49" charset="0"/>
              </a:rPr>
            </a:br>
            <a:r>
              <a:rPr lang="en-SG" sz="1400" dirty="0">
                <a:latin typeface="Courier New" panose="02070309020205020404" pitchFamily="49" charset="0"/>
                <a:cs typeface="Courier New" panose="02070309020205020404" pitchFamily="49" charset="0"/>
              </a:rPr>
              <a:t>} </a:t>
            </a:r>
          </a:p>
          <a:p>
            <a:pPr marL="0" indent="0">
              <a:buNone/>
            </a:pPr>
            <a:endParaRPr lang="en-SG" sz="1400" dirty="0">
              <a:latin typeface="Courier New" panose="02070309020205020404" pitchFamily="49" charset="0"/>
              <a:cs typeface="Courier New" panose="02070309020205020404" pitchFamily="49" charset="0"/>
            </a:endParaRPr>
          </a:p>
        </p:txBody>
      </p:sp>
      <p:sp>
        <p:nvSpPr>
          <p:cNvPr id="3" name="Title 2">
            <a:extLst>
              <a:ext uri="{FF2B5EF4-FFF2-40B4-BE49-F238E27FC236}">
                <a16:creationId xmlns:a16="http://schemas.microsoft.com/office/drawing/2014/main" id="{4F9CA795-17FD-2442-AA57-4AC67B9F43ED}"/>
              </a:ext>
            </a:extLst>
          </p:cNvPr>
          <p:cNvSpPr>
            <a:spLocks noGrp="1"/>
          </p:cNvSpPr>
          <p:nvPr>
            <p:ph type="title"/>
          </p:nvPr>
        </p:nvSpPr>
        <p:spPr/>
        <p:txBody>
          <a:bodyPr/>
          <a:lstStyle/>
          <a:p>
            <a:r>
              <a:rPr lang="en-US" dirty="0"/>
              <a:t>MapReduce: Example</a:t>
            </a:r>
          </a:p>
        </p:txBody>
      </p:sp>
      <p:sp>
        <p:nvSpPr>
          <p:cNvPr id="4" name="Slide Number Placeholder 3">
            <a:extLst>
              <a:ext uri="{FF2B5EF4-FFF2-40B4-BE49-F238E27FC236}">
                <a16:creationId xmlns:a16="http://schemas.microsoft.com/office/drawing/2014/main" id="{FC454EFB-C02C-8249-80FD-A6548FF4499B}"/>
              </a:ext>
            </a:extLst>
          </p:cNvPr>
          <p:cNvSpPr>
            <a:spLocks noGrp="1"/>
          </p:cNvSpPr>
          <p:nvPr>
            <p:ph type="sldNum" sz="quarter" idx="10"/>
          </p:nvPr>
        </p:nvSpPr>
        <p:spPr/>
        <p:txBody>
          <a:bodyPr/>
          <a:lstStyle/>
          <a:p>
            <a:fld id="{95C605C4-1F5B-4B2B-8458-3FC432AF1FAC}" type="slidenum">
              <a:rPr lang="en-US" smtClean="0"/>
              <a:t>45</a:t>
            </a:fld>
            <a:endParaRPr lang="en-US"/>
          </a:p>
        </p:txBody>
      </p:sp>
      <p:sp>
        <p:nvSpPr>
          <p:cNvPr id="5" name="Rectangle 4">
            <a:extLst>
              <a:ext uri="{FF2B5EF4-FFF2-40B4-BE49-F238E27FC236}">
                <a16:creationId xmlns:a16="http://schemas.microsoft.com/office/drawing/2014/main" id="{BA208C65-FC5D-DC42-8EFB-0004DFBB5A76}"/>
              </a:ext>
            </a:extLst>
          </p:cNvPr>
          <p:cNvSpPr/>
          <p:nvPr/>
        </p:nvSpPr>
        <p:spPr>
          <a:xfrm>
            <a:off x="4495800" y="1524000"/>
            <a:ext cx="4419600" cy="4031873"/>
          </a:xfrm>
          <a:prstGeom prst="rect">
            <a:avLst/>
          </a:prstGeom>
        </p:spPr>
        <p:txBody>
          <a:bodyPr wrap="square">
            <a:spAutoFit/>
          </a:bodyPr>
          <a:lstStyle/>
          <a:p>
            <a:pPr marL="0" indent="0">
              <a:buNone/>
            </a:pPr>
            <a:r>
              <a:rPr lang="en-SG" u="sng" dirty="0">
                <a:solidFill>
                  <a:schemeClr val="bg1"/>
                </a:solidFill>
                <a:latin typeface="Gill Sans" panose="020B0502020104020203" pitchFamily="34" charset="-79"/>
                <a:cs typeface="Gill Sans" panose="020B0502020104020203" pitchFamily="34" charset="-79"/>
              </a:rPr>
              <a:t>Explanation</a:t>
            </a:r>
            <a:r>
              <a:rPr lang="en-SG" b="0" dirty="0">
                <a:solidFill>
                  <a:schemeClr val="bg1"/>
                </a:solidFill>
                <a:latin typeface="Gill Sans" panose="020B0502020104020203" pitchFamily="34" charset="-79"/>
                <a:cs typeface="Gill Sans" panose="020B0502020104020203" pitchFamily="34" charset="-79"/>
              </a:rPr>
              <a:t>: </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1-shingles are just words (or tokens)</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The map() function should use words as keys, so that each reduce() will handle one word</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The map() needs to emit the </a:t>
            </a:r>
            <a:r>
              <a:rPr lang="en-SG" b="0" dirty="0" err="1">
                <a:solidFill>
                  <a:schemeClr val="bg1"/>
                </a:solidFill>
                <a:latin typeface="Gill Sans" panose="020B0502020104020203" pitchFamily="34" charset="-79"/>
                <a:cs typeface="Gill Sans" panose="020B0502020104020203" pitchFamily="34" charset="-79"/>
              </a:rPr>
              <a:t>docID</a:t>
            </a:r>
            <a:r>
              <a:rPr lang="en-SG" b="0" dirty="0">
                <a:solidFill>
                  <a:schemeClr val="bg1"/>
                </a:solidFill>
                <a:latin typeface="Gill Sans" panose="020B0502020104020203" pitchFamily="34" charset="-79"/>
                <a:cs typeface="Gill Sans" panose="020B0502020104020203" pitchFamily="34" charset="-79"/>
              </a:rPr>
              <a:t> as value, since the reduce() needs this information</a:t>
            </a:r>
            <a:br>
              <a:rPr lang="en-SG" b="0" dirty="0">
                <a:solidFill>
                  <a:schemeClr val="bg1"/>
                </a:solidFill>
                <a:latin typeface="Gill Sans" panose="020B0502020104020203" pitchFamily="34" charset="-79"/>
                <a:cs typeface="Gill Sans" panose="020B0502020104020203" pitchFamily="34" charset="-79"/>
              </a:rPr>
            </a:br>
            <a:endParaRPr lang="en-SG" b="0" dirty="0">
              <a:solidFill>
                <a:schemeClr val="bg1"/>
              </a:solidFill>
              <a:latin typeface="Gill Sans" panose="020B0502020104020203" pitchFamily="34" charset="-79"/>
              <a:cs typeface="Gill Sans" panose="020B0502020104020203" pitchFamily="34" charset="-79"/>
            </a:endParaRPr>
          </a:p>
          <a:p>
            <a:r>
              <a:rPr lang="en-SG" u="sng" dirty="0">
                <a:solidFill>
                  <a:schemeClr val="bg1"/>
                </a:solidFill>
                <a:latin typeface="Gill Sans" panose="020B0502020104020203" pitchFamily="34" charset="-79"/>
                <a:cs typeface="Gill Sans" panose="020B0502020104020203" pitchFamily="34" charset="-79"/>
              </a:rPr>
              <a:t>Combiner:</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The combine() function combines multiple (token, 0) tuples into a single (token, 0) tuple, and similarly combines multiple (token, 1) tuples into a single (token, 1) tuple. </a:t>
            </a:r>
          </a:p>
          <a:p>
            <a:pPr marL="285750" indent="-285750">
              <a:buFont typeface="Arial" panose="020B0604020202020204" pitchFamily="34" charset="0"/>
              <a:buChar char="•"/>
            </a:pPr>
            <a:r>
              <a:rPr lang="en-SG" b="0" dirty="0">
                <a:solidFill>
                  <a:schemeClr val="bg1"/>
                </a:solidFill>
                <a:latin typeface="Gill Sans" panose="020B0502020104020203" pitchFamily="34" charset="-79"/>
                <a:cs typeface="Gill Sans" panose="020B0502020104020203" pitchFamily="34" charset="-79"/>
              </a:rPr>
              <a:t>Thus it does not change the final output, but speeds up the program by reducing the number of such tuples emitted (and thus the disk and memory I/O).</a:t>
            </a:r>
          </a:p>
        </p:txBody>
      </p:sp>
    </p:spTree>
    <p:extLst>
      <p:ext uri="{BB962C8B-B14F-4D97-AF65-F5344CB8AC3E}">
        <p14:creationId xmlns:p14="http://schemas.microsoft.com/office/powerpoint/2010/main" val="2048745957"/>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BCE88CB-D58F-F343-9C09-0EA54ADCA2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35500" y="457200"/>
            <a:ext cx="4203700" cy="5609816"/>
          </a:xfrm>
        </p:spPr>
      </p:pic>
      <p:sp>
        <p:nvSpPr>
          <p:cNvPr id="3" name="Title 2">
            <a:extLst>
              <a:ext uri="{FF2B5EF4-FFF2-40B4-BE49-F238E27FC236}">
                <a16:creationId xmlns:a16="http://schemas.microsoft.com/office/drawing/2014/main" id="{DEE316A2-D76D-B849-830D-3075B824E55F}"/>
              </a:ext>
            </a:extLst>
          </p:cNvPr>
          <p:cNvSpPr>
            <a:spLocks noGrp="1"/>
          </p:cNvSpPr>
          <p:nvPr>
            <p:ph type="title"/>
          </p:nvPr>
        </p:nvSpPr>
        <p:spPr>
          <a:xfrm>
            <a:off x="685800" y="1066800"/>
            <a:ext cx="3505200" cy="4533900"/>
          </a:xfrm>
        </p:spPr>
        <p:txBody>
          <a:bodyPr/>
          <a:lstStyle/>
          <a:p>
            <a:r>
              <a:rPr lang="en-US" dirty="0"/>
              <a:t>Good luck with the 2</a:t>
            </a:r>
            <a:r>
              <a:rPr lang="en-US" baseline="30000" dirty="0"/>
              <a:t>nd</a:t>
            </a:r>
            <a:r>
              <a:rPr lang="en-US" dirty="0"/>
              <a:t> half of the class, and the exam!</a:t>
            </a:r>
          </a:p>
        </p:txBody>
      </p:sp>
      <p:sp>
        <p:nvSpPr>
          <p:cNvPr id="4" name="Slide Number Placeholder 3">
            <a:extLst>
              <a:ext uri="{FF2B5EF4-FFF2-40B4-BE49-F238E27FC236}">
                <a16:creationId xmlns:a16="http://schemas.microsoft.com/office/drawing/2014/main" id="{6C937939-753E-E748-BB0C-1FF5A5275F31}"/>
              </a:ext>
            </a:extLst>
          </p:cNvPr>
          <p:cNvSpPr>
            <a:spLocks noGrp="1"/>
          </p:cNvSpPr>
          <p:nvPr>
            <p:ph type="sldNum" sz="quarter" idx="10"/>
          </p:nvPr>
        </p:nvSpPr>
        <p:spPr/>
        <p:txBody>
          <a:bodyPr/>
          <a:lstStyle/>
          <a:p>
            <a:fld id="{95C605C4-1F5B-4B2B-8458-3FC432AF1FAC}" type="slidenum">
              <a:rPr lang="en-US" smtClean="0"/>
              <a:t>46</a:t>
            </a:fld>
            <a:endParaRPr lang="en-US"/>
          </a:p>
        </p:txBody>
      </p:sp>
    </p:spTree>
    <p:extLst>
      <p:ext uri="{BB962C8B-B14F-4D97-AF65-F5344CB8AC3E}">
        <p14:creationId xmlns:p14="http://schemas.microsoft.com/office/powerpoint/2010/main" val="309805596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4B7354-B9C9-1F41-8CDB-996C6FFEDF20}"/>
              </a:ext>
            </a:extLst>
          </p:cNvPr>
          <p:cNvSpPr>
            <a:spLocks noGrp="1"/>
          </p:cNvSpPr>
          <p:nvPr>
            <p:ph type="title"/>
          </p:nvPr>
        </p:nvSpPr>
        <p:spPr/>
        <p:txBody>
          <a:bodyPr/>
          <a:lstStyle/>
          <a:p>
            <a:r>
              <a:rPr lang="en-US" dirty="0"/>
              <a:t>Recap: Strong vs Eventual Consistency</a:t>
            </a:r>
          </a:p>
        </p:txBody>
      </p:sp>
      <p:sp>
        <p:nvSpPr>
          <p:cNvPr id="4" name="Slide Number Placeholder 3">
            <a:extLst>
              <a:ext uri="{FF2B5EF4-FFF2-40B4-BE49-F238E27FC236}">
                <a16:creationId xmlns:a16="http://schemas.microsoft.com/office/drawing/2014/main" id="{5719CE57-1D89-824A-8596-5A3DC7915389}"/>
              </a:ext>
            </a:extLst>
          </p:cNvPr>
          <p:cNvSpPr>
            <a:spLocks noGrp="1"/>
          </p:cNvSpPr>
          <p:nvPr>
            <p:ph type="sldNum" sz="quarter" idx="10"/>
          </p:nvPr>
        </p:nvSpPr>
        <p:spPr/>
        <p:txBody>
          <a:bodyPr/>
          <a:lstStyle/>
          <a:p>
            <a:fld id="{95C605C4-1F5B-4B2B-8458-3FC432AF1FAC}" type="slidenum">
              <a:rPr lang="en-US" smtClean="0"/>
              <a:t>5</a:t>
            </a:fld>
            <a:endParaRPr lang="en-US"/>
          </a:p>
        </p:txBody>
      </p:sp>
      <p:pic>
        <p:nvPicPr>
          <p:cNvPr id="5" name="Picture 4">
            <a:extLst>
              <a:ext uri="{FF2B5EF4-FFF2-40B4-BE49-F238E27FC236}">
                <a16:creationId xmlns:a16="http://schemas.microsoft.com/office/drawing/2014/main" id="{4189EA10-473D-2F4B-BA86-08976B3094F5}"/>
              </a:ext>
            </a:extLst>
          </p:cNvPr>
          <p:cNvPicPr>
            <a:picLocks noChangeAspect="1"/>
          </p:cNvPicPr>
          <p:nvPr/>
        </p:nvPicPr>
        <p:blipFill>
          <a:blip r:embed="rId2"/>
          <a:stretch>
            <a:fillRect/>
          </a:stretch>
        </p:blipFill>
        <p:spPr>
          <a:xfrm>
            <a:off x="152400" y="1612899"/>
            <a:ext cx="3962400" cy="2730500"/>
          </a:xfrm>
          <a:prstGeom prst="rect">
            <a:avLst/>
          </a:prstGeom>
        </p:spPr>
      </p:pic>
      <p:pic>
        <p:nvPicPr>
          <p:cNvPr id="6" name="Picture 5">
            <a:extLst>
              <a:ext uri="{FF2B5EF4-FFF2-40B4-BE49-F238E27FC236}">
                <a16:creationId xmlns:a16="http://schemas.microsoft.com/office/drawing/2014/main" id="{F423C9B6-2AF9-EC4D-A8D0-19A5E05A4022}"/>
              </a:ext>
            </a:extLst>
          </p:cNvPr>
          <p:cNvPicPr>
            <a:picLocks noChangeAspect="1"/>
          </p:cNvPicPr>
          <p:nvPr/>
        </p:nvPicPr>
        <p:blipFill>
          <a:blip r:embed="rId3"/>
          <a:stretch>
            <a:fillRect/>
          </a:stretch>
        </p:blipFill>
        <p:spPr>
          <a:xfrm>
            <a:off x="4572000" y="1612899"/>
            <a:ext cx="4604951" cy="2730500"/>
          </a:xfrm>
          <a:prstGeom prst="rect">
            <a:avLst/>
          </a:prstGeom>
        </p:spPr>
      </p:pic>
      <p:sp>
        <p:nvSpPr>
          <p:cNvPr id="7" name="TextBox 6">
            <a:extLst>
              <a:ext uri="{FF2B5EF4-FFF2-40B4-BE49-F238E27FC236}">
                <a16:creationId xmlns:a16="http://schemas.microsoft.com/office/drawing/2014/main" id="{61BC23C6-7911-2B4C-B4FA-C57B83BD95C2}"/>
              </a:ext>
            </a:extLst>
          </p:cNvPr>
          <p:cNvSpPr txBox="1"/>
          <p:nvPr/>
        </p:nvSpPr>
        <p:spPr>
          <a:xfrm>
            <a:off x="381001" y="4644020"/>
            <a:ext cx="3886200" cy="830997"/>
          </a:xfrm>
          <a:prstGeom prst="rect">
            <a:avLst/>
          </a:prstGeom>
          <a:noFill/>
        </p:spPr>
        <p:txBody>
          <a:bodyPr wrap="square" rtlCol="0">
            <a:spAutoFit/>
          </a:bodyPr>
          <a:lstStyle/>
          <a:p>
            <a:r>
              <a:rPr lang="en-US" dirty="0">
                <a:solidFill>
                  <a:schemeClr val="bg1"/>
                </a:solidFill>
              </a:rPr>
              <a:t>Strong consistency: </a:t>
            </a:r>
            <a:r>
              <a:rPr lang="en-US" b="0" dirty="0">
                <a:solidFill>
                  <a:schemeClr val="bg1"/>
                </a:solidFill>
              </a:rPr>
              <a:t>any reads immediately after an update must give the same result on all observers</a:t>
            </a:r>
            <a:endParaRPr lang="en-US" dirty="0">
              <a:solidFill>
                <a:schemeClr val="bg1"/>
              </a:solidFill>
            </a:endParaRPr>
          </a:p>
        </p:txBody>
      </p:sp>
      <p:sp>
        <p:nvSpPr>
          <p:cNvPr id="8" name="TextBox 7">
            <a:extLst>
              <a:ext uri="{FF2B5EF4-FFF2-40B4-BE49-F238E27FC236}">
                <a16:creationId xmlns:a16="http://schemas.microsoft.com/office/drawing/2014/main" id="{F09E387D-FEE1-4E45-B563-C6B47BA8F87F}"/>
              </a:ext>
            </a:extLst>
          </p:cNvPr>
          <p:cNvSpPr txBox="1"/>
          <p:nvPr/>
        </p:nvSpPr>
        <p:spPr>
          <a:xfrm>
            <a:off x="5105400" y="4723030"/>
            <a:ext cx="3224273" cy="1815882"/>
          </a:xfrm>
          <a:prstGeom prst="rect">
            <a:avLst/>
          </a:prstGeom>
          <a:noFill/>
        </p:spPr>
        <p:txBody>
          <a:bodyPr wrap="square" rtlCol="0">
            <a:spAutoFit/>
          </a:bodyPr>
          <a:lstStyle/>
          <a:p>
            <a:r>
              <a:rPr lang="en-US" dirty="0">
                <a:solidFill>
                  <a:schemeClr val="bg1"/>
                </a:solidFill>
              </a:rPr>
              <a:t>Eventual consistency: </a:t>
            </a:r>
            <a:r>
              <a:rPr lang="en-US" b="0" dirty="0">
                <a:solidFill>
                  <a:schemeClr val="bg1"/>
                </a:solidFill>
              </a:rPr>
              <a:t>if the system is functioning and we wait long enough, eventually all reads will return the last written value	</a:t>
            </a:r>
          </a:p>
          <a:p>
            <a:endParaRPr lang="en-US" dirty="0">
              <a:solidFill>
                <a:schemeClr val="bg1"/>
              </a:solidFill>
            </a:endParaRPr>
          </a:p>
          <a:p>
            <a:endParaRPr lang="en-US" dirty="0">
              <a:solidFill>
                <a:schemeClr val="bg1"/>
              </a:solidFill>
            </a:endParaRPr>
          </a:p>
        </p:txBody>
      </p:sp>
      <p:sp>
        <p:nvSpPr>
          <p:cNvPr id="9" name="TextBox 8">
            <a:extLst>
              <a:ext uri="{FF2B5EF4-FFF2-40B4-BE49-F238E27FC236}">
                <a16:creationId xmlns:a16="http://schemas.microsoft.com/office/drawing/2014/main" id="{1FA8BBF5-BE61-5545-9E36-D9CA55146AFD}"/>
              </a:ext>
            </a:extLst>
          </p:cNvPr>
          <p:cNvSpPr txBox="1"/>
          <p:nvPr/>
        </p:nvSpPr>
        <p:spPr>
          <a:xfrm>
            <a:off x="-42863" y="1885950"/>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0" name="TextBox 9">
            <a:extLst>
              <a:ext uri="{FF2B5EF4-FFF2-40B4-BE49-F238E27FC236}">
                <a16:creationId xmlns:a16="http://schemas.microsoft.com/office/drawing/2014/main" id="{BCB10565-3780-D444-8413-70DF4211961A}"/>
              </a:ext>
            </a:extLst>
          </p:cNvPr>
          <p:cNvSpPr txBox="1"/>
          <p:nvPr/>
        </p:nvSpPr>
        <p:spPr>
          <a:xfrm>
            <a:off x="1295400" y="2362200"/>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1" name="TextBox 10">
            <a:extLst>
              <a:ext uri="{FF2B5EF4-FFF2-40B4-BE49-F238E27FC236}">
                <a16:creationId xmlns:a16="http://schemas.microsoft.com/office/drawing/2014/main" id="{71C27F5F-E2A0-3B45-95DD-CF211BBBA564}"/>
              </a:ext>
            </a:extLst>
          </p:cNvPr>
          <p:cNvSpPr txBox="1"/>
          <p:nvPr/>
        </p:nvSpPr>
        <p:spPr>
          <a:xfrm>
            <a:off x="2786063" y="2362200"/>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2" name="TextBox 11">
            <a:extLst>
              <a:ext uri="{FF2B5EF4-FFF2-40B4-BE49-F238E27FC236}">
                <a16:creationId xmlns:a16="http://schemas.microsoft.com/office/drawing/2014/main" id="{293890A1-6EE2-1048-AF8E-88B975E2B079}"/>
              </a:ext>
            </a:extLst>
          </p:cNvPr>
          <p:cNvSpPr txBox="1"/>
          <p:nvPr/>
        </p:nvSpPr>
        <p:spPr>
          <a:xfrm>
            <a:off x="4126601" y="1951348"/>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3" name="TextBox 12">
            <a:extLst>
              <a:ext uri="{FF2B5EF4-FFF2-40B4-BE49-F238E27FC236}">
                <a16:creationId xmlns:a16="http://schemas.microsoft.com/office/drawing/2014/main" id="{76BB5E46-CFBA-704E-9F20-4C415C917149}"/>
              </a:ext>
            </a:extLst>
          </p:cNvPr>
          <p:cNvSpPr txBox="1"/>
          <p:nvPr/>
        </p:nvSpPr>
        <p:spPr>
          <a:xfrm>
            <a:off x="6176939" y="2500699"/>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4" name="TextBox 13">
            <a:extLst>
              <a:ext uri="{FF2B5EF4-FFF2-40B4-BE49-F238E27FC236}">
                <a16:creationId xmlns:a16="http://schemas.microsoft.com/office/drawing/2014/main" id="{378D6743-ABD7-3F40-B324-C41D1630C483}"/>
              </a:ext>
            </a:extLst>
          </p:cNvPr>
          <p:cNvSpPr txBox="1"/>
          <p:nvPr/>
        </p:nvSpPr>
        <p:spPr>
          <a:xfrm>
            <a:off x="7829526" y="2382836"/>
            <a:ext cx="1081193" cy="276999"/>
          </a:xfrm>
          <a:prstGeom prst="rect">
            <a:avLst/>
          </a:prstGeom>
          <a:noFill/>
        </p:spPr>
        <p:txBody>
          <a:bodyPr wrap="none" rtlCol="0">
            <a:spAutoFit/>
          </a:bodyPr>
          <a:lstStyle/>
          <a:p>
            <a:r>
              <a:rPr lang="en-US" sz="1200" b="0" dirty="0">
                <a:solidFill>
                  <a:srgbClr val="FF0000"/>
                </a:solidFill>
              </a:rPr>
              <a:t>Weight=60kg</a:t>
            </a:r>
          </a:p>
        </p:txBody>
      </p:sp>
      <p:sp>
        <p:nvSpPr>
          <p:cNvPr id="15" name="TextBox 14">
            <a:extLst>
              <a:ext uri="{FF2B5EF4-FFF2-40B4-BE49-F238E27FC236}">
                <a16:creationId xmlns:a16="http://schemas.microsoft.com/office/drawing/2014/main" id="{B7B1A236-0CC0-4F42-8E28-DFB4CD99FC98}"/>
              </a:ext>
            </a:extLst>
          </p:cNvPr>
          <p:cNvSpPr txBox="1"/>
          <p:nvPr/>
        </p:nvSpPr>
        <p:spPr>
          <a:xfrm>
            <a:off x="1312312" y="3886200"/>
            <a:ext cx="516488" cy="276999"/>
          </a:xfrm>
          <a:prstGeom prst="rect">
            <a:avLst/>
          </a:prstGeom>
          <a:noFill/>
        </p:spPr>
        <p:txBody>
          <a:bodyPr wrap="none" rtlCol="0">
            <a:spAutoFit/>
          </a:bodyPr>
          <a:lstStyle/>
          <a:p>
            <a:r>
              <a:rPr lang="en-US" sz="1200" b="0" dirty="0">
                <a:solidFill>
                  <a:srgbClr val="FF0000"/>
                </a:solidFill>
              </a:rPr>
              <a:t>60kg</a:t>
            </a:r>
          </a:p>
        </p:txBody>
      </p:sp>
      <p:sp>
        <p:nvSpPr>
          <p:cNvPr id="16" name="TextBox 15">
            <a:extLst>
              <a:ext uri="{FF2B5EF4-FFF2-40B4-BE49-F238E27FC236}">
                <a16:creationId xmlns:a16="http://schemas.microsoft.com/office/drawing/2014/main" id="{4F11E921-23C7-DA42-BBE9-52050B31504C}"/>
              </a:ext>
            </a:extLst>
          </p:cNvPr>
          <p:cNvSpPr txBox="1"/>
          <p:nvPr/>
        </p:nvSpPr>
        <p:spPr>
          <a:xfrm>
            <a:off x="2527819" y="3886200"/>
            <a:ext cx="516488" cy="276999"/>
          </a:xfrm>
          <a:prstGeom prst="rect">
            <a:avLst/>
          </a:prstGeom>
          <a:noFill/>
        </p:spPr>
        <p:txBody>
          <a:bodyPr wrap="none" rtlCol="0">
            <a:spAutoFit/>
          </a:bodyPr>
          <a:lstStyle/>
          <a:p>
            <a:r>
              <a:rPr lang="en-US" sz="1200" b="0" dirty="0">
                <a:solidFill>
                  <a:srgbClr val="FF0000"/>
                </a:solidFill>
              </a:rPr>
              <a:t>60kg</a:t>
            </a:r>
          </a:p>
        </p:txBody>
      </p:sp>
      <p:sp>
        <p:nvSpPr>
          <p:cNvPr id="17" name="TextBox 16">
            <a:extLst>
              <a:ext uri="{FF2B5EF4-FFF2-40B4-BE49-F238E27FC236}">
                <a16:creationId xmlns:a16="http://schemas.microsoft.com/office/drawing/2014/main" id="{285F1928-872C-694B-8C58-2E441E46AA68}"/>
              </a:ext>
            </a:extLst>
          </p:cNvPr>
          <p:cNvSpPr txBox="1"/>
          <p:nvPr/>
        </p:nvSpPr>
        <p:spPr>
          <a:xfrm>
            <a:off x="5964205" y="3810000"/>
            <a:ext cx="516488" cy="276999"/>
          </a:xfrm>
          <a:prstGeom prst="rect">
            <a:avLst/>
          </a:prstGeom>
          <a:noFill/>
        </p:spPr>
        <p:txBody>
          <a:bodyPr wrap="none" rtlCol="0">
            <a:spAutoFit/>
          </a:bodyPr>
          <a:lstStyle/>
          <a:p>
            <a:r>
              <a:rPr lang="en-US" sz="1200" b="0" dirty="0">
                <a:solidFill>
                  <a:srgbClr val="FF0000"/>
                </a:solidFill>
              </a:rPr>
              <a:t>60kg</a:t>
            </a:r>
          </a:p>
        </p:txBody>
      </p:sp>
      <p:sp>
        <p:nvSpPr>
          <p:cNvPr id="18" name="TextBox 17">
            <a:extLst>
              <a:ext uri="{FF2B5EF4-FFF2-40B4-BE49-F238E27FC236}">
                <a16:creationId xmlns:a16="http://schemas.microsoft.com/office/drawing/2014/main" id="{8E74A9AC-6EBA-E344-898C-4CD30403CDAC}"/>
              </a:ext>
            </a:extLst>
          </p:cNvPr>
          <p:cNvSpPr txBox="1"/>
          <p:nvPr/>
        </p:nvSpPr>
        <p:spPr>
          <a:xfrm>
            <a:off x="7789312" y="3809999"/>
            <a:ext cx="516488" cy="276999"/>
          </a:xfrm>
          <a:prstGeom prst="rect">
            <a:avLst/>
          </a:prstGeom>
          <a:noFill/>
        </p:spPr>
        <p:txBody>
          <a:bodyPr wrap="none" rtlCol="0">
            <a:spAutoFit/>
          </a:bodyPr>
          <a:lstStyle/>
          <a:p>
            <a:r>
              <a:rPr lang="en-US" sz="1200" b="0" dirty="0">
                <a:solidFill>
                  <a:srgbClr val="0070C0"/>
                </a:solidFill>
              </a:rPr>
              <a:t>50kg</a:t>
            </a:r>
          </a:p>
        </p:txBody>
      </p:sp>
    </p:spTree>
    <p:extLst>
      <p:ext uri="{BB962C8B-B14F-4D97-AF65-F5344CB8AC3E}">
        <p14:creationId xmlns:p14="http://schemas.microsoft.com/office/powerpoint/2010/main" val="220505493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707A0C-A414-A746-909A-281E8B08CDB9}"/>
              </a:ext>
            </a:extLst>
          </p:cNvPr>
          <p:cNvSpPr>
            <a:spLocks noGrp="1"/>
          </p:cNvSpPr>
          <p:nvPr>
            <p:ph idx="1"/>
          </p:nvPr>
        </p:nvSpPr>
        <p:spPr>
          <a:xfrm>
            <a:off x="381000" y="1371600"/>
            <a:ext cx="8458200" cy="4800600"/>
          </a:xfrm>
        </p:spPr>
        <p:txBody>
          <a:bodyPr/>
          <a:lstStyle/>
          <a:p>
            <a:r>
              <a:rPr lang="en-US" dirty="0"/>
              <a:t>If you’ve taken a database class, you may recall that the C in ACID stands for “Consistency”</a:t>
            </a:r>
          </a:p>
          <a:p>
            <a:pPr lvl="1"/>
            <a:r>
              <a:rPr lang="en-US" dirty="0"/>
              <a:t>This is almost completely unrelated with “Strong Consistency”!</a:t>
            </a:r>
          </a:p>
          <a:p>
            <a:pPr lvl="2"/>
            <a:r>
              <a:rPr lang="en-US" dirty="0"/>
              <a:t>“Consistency” in ACID: means the database must always obey certain predefined constraints (e.g. inventory counts cannot be negative)</a:t>
            </a:r>
          </a:p>
          <a:p>
            <a:pPr lvl="2"/>
            <a:r>
              <a:rPr lang="en-US" dirty="0"/>
              <a:t>Strong Consistency (in distributed systems): any reads immediately after an update give the same result on all observers</a:t>
            </a:r>
          </a:p>
          <a:p>
            <a:pPr lvl="1"/>
            <a:r>
              <a:rPr lang="en-US" dirty="0"/>
              <a:t>The names came from different communities (ACID from the database community; Strong Consistency from distributed systems)</a:t>
            </a:r>
          </a:p>
          <a:p>
            <a:pPr lvl="1"/>
            <a:r>
              <a:rPr lang="en-US" dirty="0"/>
              <a:t>Note: since we didn’t discuss ACID much in this class, we consider it as not required knowledge for exam purposes</a:t>
            </a:r>
          </a:p>
        </p:txBody>
      </p:sp>
      <p:sp>
        <p:nvSpPr>
          <p:cNvPr id="3" name="Title 2">
            <a:extLst>
              <a:ext uri="{FF2B5EF4-FFF2-40B4-BE49-F238E27FC236}">
                <a16:creationId xmlns:a16="http://schemas.microsoft.com/office/drawing/2014/main" id="{CA8CE63C-6A07-6A4F-88D2-60994F50FA9A}"/>
              </a:ext>
            </a:extLst>
          </p:cNvPr>
          <p:cNvSpPr>
            <a:spLocks noGrp="1"/>
          </p:cNvSpPr>
          <p:nvPr>
            <p:ph type="title"/>
          </p:nvPr>
        </p:nvSpPr>
        <p:spPr/>
        <p:txBody>
          <a:bodyPr/>
          <a:lstStyle/>
          <a:p>
            <a:r>
              <a:rPr lang="en-US" dirty="0"/>
              <a:t>Clarification: Strong Consistency vs ACID</a:t>
            </a:r>
          </a:p>
        </p:txBody>
      </p:sp>
      <p:sp>
        <p:nvSpPr>
          <p:cNvPr id="4" name="Slide Number Placeholder 3">
            <a:extLst>
              <a:ext uri="{FF2B5EF4-FFF2-40B4-BE49-F238E27FC236}">
                <a16:creationId xmlns:a16="http://schemas.microsoft.com/office/drawing/2014/main" id="{0DFCF59A-DB81-0A46-AAB2-654E908C0079}"/>
              </a:ext>
            </a:extLst>
          </p:cNvPr>
          <p:cNvSpPr>
            <a:spLocks noGrp="1"/>
          </p:cNvSpPr>
          <p:nvPr>
            <p:ph type="sldNum" sz="quarter" idx="10"/>
          </p:nvPr>
        </p:nvSpPr>
        <p:spPr/>
        <p:txBody>
          <a:bodyPr/>
          <a:lstStyle/>
          <a:p>
            <a:fld id="{95C605C4-1F5B-4B2B-8458-3FC432AF1FAC}" type="slidenum">
              <a:rPr lang="en-US" smtClean="0"/>
              <a:t>6</a:t>
            </a:fld>
            <a:endParaRPr lang="en-US"/>
          </a:p>
        </p:txBody>
      </p:sp>
    </p:spTree>
    <p:extLst>
      <p:ext uri="{BB962C8B-B14F-4D97-AF65-F5344CB8AC3E}">
        <p14:creationId xmlns:p14="http://schemas.microsoft.com/office/powerpoint/2010/main" val="1578282391"/>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55C6-AEC8-3448-AF56-0900A0D639CC}"/>
              </a:ext>
            </a:extLst>
          </p:cNvPr>
          <p:cNvSpPr>
            <a:spLocks noGrp="1"/>
          </p:cNvSpPr>
          <p:nvPr>
            <p:ph type="title"/>
          </p:nvPr>
        </p:nvSpPr>
        <p:spPr/>
        <p:txBody>
          <a:bodyPr/>
          <a:lstStyle/>
          <a:p>
            <a:r>
              <a:rPr lang="en-US" dirty="0"/>
              <a:t>Recap: Duplication</a:t>
            </a:r>
          </a:p>
        </p:txBody>
      </p:sp>
      <p:sp>
        <p:nvSpPr>
          <p:cNvPr id="3" name="Slide Number Placeholder 2">
            <a:extLst>
              <a:ext uri="{FF2B5EF4-FFF2-40B4-BE49-F238E27FC236}">
                <a16:creationId xmlns:a16="http://schemas.microsoft.com/office/drawing/2014/main" id="{6B05BE32-98E5-3643-90F1-6CE22459A702}"/>
              </a:ext>
            </a:extLst>
          </p:cNvPr>
          <p:cNvSpPr>
            <a:spLocks noGrp="1"/>
          </p:cNvSpPr>
          <p:nvPr>
            <p:ph type="sldNum" sz="quarter" idx="10"/>
          </p:nvPr>
        </p:nvSpPr>
        <p:spPr/>
        <p:txBody>
          <a:bodyPr/>
          <a:lstStyle/>
          <a:p>
            <a:fld id="{95C605C4-1F5B-4B2B-8458-3FC432AF1FAC}" type="slidenum">
              <a:rPr lang="en-US" smtClean="0"/>
              <a:t>7</a:t>
            </a:fld>
            <a:endParaRPr lang="en-US"/>
          </a:p>
        </p:txBody>
      </p:sp>
      <p:pic>
        <p:nvPicPr>
          <p:cNvPr id="5" name="Picture 4">
            <a:extLst>
              <a:ext uri="{FF2B5EF4-FFF2-40B4-BE49-F238E27FC236}">
                <a16:creationId xmlns:a16="http://schemas.microsoft.com/office/drawing/2014/main" id="{679F1D4F-8BD0-4E4D-97AA-DCEEE23288C3}"/>
              </a:ext>
            </a:extLst>
          </p:cNvPr>
          <p:cNvPicPr>
            <a:picLocks noChangeAspect="1"/>
          </p:cNvPicPr>
          <p:nvPr/>
        </p:nvPicPr>
        <p:blipFill>
          <a:blip r:embed="rId3"/>
          <a:stretch>
            <a:fillRect/>
          </a:stretch>
        </p:blipFill>
        <p:spPr>
          <a:xfrm>
            <a:off x="3126160" y="1431982"/>
            <a:ext cx="2479626" cy="2489200"/>
          </a:xfrm>
          <a:prstGeom prst="rect">
            <a:avLst/>
          </a:prstGeom>
        </p:spPr>
      </p:pic>
      <p:pic>
        <p:nvPicPr>
          <p:cNvPr id="6" name="Picture 5">
            <a:extLst>
              <a:ext uri="{FF2B5EF4-FFF2-40B4-BE49-F238E27FC236}">
                <a16:creationId xmlns:a16="http://schemas.microsoft.com/office/drawing/2014/main" id="{B28F531B-C2C4-9846-9EA5-21322FD36B8D}"/>
              </a:ext>
            </a:extLst>
          </p:cNvPr>
          <p:cNvPicPr>
            <a:picLocks noChangeAspect="1"/>
          </p:cNvPicPr>
          <p:nvPr/>
        </p:nvPicPr>
        <p:blipFill>
          <a:blip r:embed="rId4"/>
          <a:stretch>
            <a:fillRect/>
          </a:stretch>
        </p:blipFill>
        <p:spPr>
          <a:xfrm>
            <a:off x="382960" y="1384300"/>
            <a:ext cx="2457450" cy="2546407"/>
          </a:xfrm>
          <a:prstGeom prst="rect">
            <a:avLst/>
          </a:prstGeom>
        </p:spPr>
      </p:pic>
      <p:sp>
        <p:nvSpPr>
          <p:cNvPr id="7" name="TextBox 6">
            <a:extLst>
              <a:ext uri="{FF2B5EF4-FFF2-40B4-BE49-F238E27FC236}">
                <a16:creationId xmlns:a16="http://schemas.microsoft.com/office/drawing/2014/main" id="{FFB8A9E1-2E5A-8342-9EFD-DB290C08D3F6}"/>
              </a:ext>
            </a:extLst>
          </p:cNvPr>
          <p:cNvSpPr txBox="1"/>
          <p:nvPr/>
        </p:nvSpPr>
        <p:spPr>
          <a:xfrm>
            <a:off x="1234819" y="1045746"/>
            <a:ext cx="720069" cy="338554"/>
          </a:xfrm>
          <a:prstGeom prst="rect">
            <a:avLst/>
          </a:prstGeom>
          <a:noFill/>
        </p:spPr>
        <p:txBody>
          <a:bodyPr wrap="none" rtlCol="0">
            <a:spAutoFit/>
          </a:bodyPr>
          <a:lstStyle/>
          <a:p>
            <a:r>
              <a:rPr lang="en-US" b="0" dirty="0">
                <a:solidFill>
                  <a:schemeClr val="bg1"/>
                </a:solidFill>
              </a:rPr>
              <a:t>Users</a:t>
            </a:r>
          </a:p>
        </p:txBody>
      </p:sp>
      <p:sp>
        <p:nvSpPr>
          <p:cNvPr id="8" name="TextBox 7">
            <a:extLst>
              <a:ext uri="{FF2B5EF4-FFF2-40B4-BE49-F238E27FC236}">
                <a16:creationId xmlns:a16="http://schemas.microsoft.com/office/drawing/2014/main" id="{D9DFEEA5-0B01-3A40-A7E2-B98EC6AB0DFE}"/>
              </a:ext>
            </a:extLst>
          </p:cNvPr>
          <p:cNvSpPr txBox="1"/>
          <p:nvPr/>
        </p:nvSpPr>
        <p:spPr>
          <a:xfrm>
            <a:off x="4005938" y="1093428"/>
            <a:ext cx="697627" cy="338554"/>
          </a:xfrm>
          <a:prstGeom prst="rect">
            <a:avLst/>
          </a:prstGeom>
          <a:noFill/>
        </p:spPr>
        <p:txBody>
          <a:bodyPr wrap="none" rtlCol="0">
            <a:spAutoFit/>
          </a:bodyPr>
          <a:lstStyle/>
          <a:p>
            <a:r>
              <a:rPr lang="en-US" b="0" dirty="0">
                <a:solidFill>
                  <a:schemeClr val="bg1"/>
                </a:solidFill>
              </a:rPr>
              <a:t>Posts</a:t>
            </a:r>
          </a:p>
        </p:txBody>
      </p:sp>
      <p:sp>
        <p:nvSpPr>
          <p:cNvPr id="9" name="Content Placeholder 2">
            <a:extLst>
              <a:ext uri="{FF2B5EF4-FFF2-40B4-BE49-F238E27FC236}">
                <a16:creationId xmlns:a16="http://schemas.microsoft.com/office/drawing/2014/main" id="{D31FA2D4-A3DE-9844-B028-F6733A5A302E}"/>
              </a:ext>
            </a:extLst>
          </p:cNvPr>
          <p:cNvSpPr txBox="1">
            <a:spLocks/>
          </p:cNvSpPr>
          <p:nvPr/>
        </p:nvSpPr>
        <p:spPr>
          <a:xfrm>
            <a:off x="1959" y="4008298"/>
            <a:ext cx="8865815" cy="2713177"/>
          </a:xfrm>
          <a:prstGeom prst="rect">
            <a:avLst/>
          </a:prstGeom>
        </p:spPr>
        <p:txBody>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r>
              <a:rPr lang="en-US" sz="2200" b="0" kern="0" dirty="0"/>
              <a:t>‘Storage is cheap: why not just duplicate data to improve efficiency?’</a:t>
            </a:r>
          </a:p>
          <a:p>
            <a:r>
              <a:rPr lang="en-US" sz="2200" b="0" kern="0" dirty="0"/>
              <a:t>Tables are designed around the queries we expect to receive</a:t>
            </a:r>
          </a:p>
          <a:p>
            <a:r>
              <a:rPr lang="en-US" sz="2200" b="0" kern="0" dirty="0"/>
              <a:t>Leads to a new problem: what if user changes their name? (this needs to be propagated to multiple tables)</a:t>
            </a:r>
          </a:p>
        </p:txBody>
      </p:sp>
      <p:pic>
        <p:nvPicPr>
          <p:cNvPr id="11" name="Picture 10">
            <a:extLst>
              <a:ext uri="{FF2B5EF4-FFF2-40B4-BE49-F238E27FC236}">
                <a16:creationId xmlns:a16="http://schemas.microsoft.com/office/drawing/2014/main" id="{9158999E-BE36-EC42-9939-1417C722C410}"/>
              </a:ext>
            </a:extLst>
          </p:cNvPr>
          <p:cNvPicPr>
            <a:picLocks noChangeAspect="1"/>
          </p:cNvPicPr>
          <p:nvPr/>
        </p:nvPicPr>
        <p:blipFill>
          <a:blip r:embed="rId5"/>
          <a:stretch>
            <a:fillRect/>
          </a:stretch>
        </p:blipFill>
        <p:spPr>
          <a:xfrm>
            <a:off x="6631360" y="1395413"/>
            <a:ext cx="2236415" cy="2485829"/>
          </a:xfrm>
          <a:prstGeom prst="rect">
            <a:avLst/>
          </a:prstGeom>
        </p:spPr>
      </p:pic>
      <p:cxnSp>
        <p:nvCxnSpPr>
          <p:cNvPr id="12" name="Straight Arrow Connector 11">
            <a:extLst>
              <a:ext uri="{FF2B5EF4-FFF2-40B4-BE49-F238E27FC236}">
                <a16:creationId xmlns:a16="http://schemas.microsoft.com/office/drawing/2014/main" id="{BD99159B-95EA-0546-BFDF-8C6B7F79EC16}"/>
              </a:ext>
            </a:extLst>
          </p:cNvPr>
          <p:cNvCxnSpPr>
            <a:cxnSpLocks/>
          </p:cNvCxnSpPr>
          <p:nvPr/>
        </p:nvCxnSpPr>
        <p:spPr>
          <a:xfrm>
            <a:off x="5716960" y="2654300"/>
            <a:ext cx="914400" cy="0"/>
          </a:xfrm>
          <a:prstGeom prst="straightConnector1">
            <a:avLst/>
          </a:prstGeom>
          <a:noFill/>
          <a:ln w="28575" cap="flat" cmpd="sng" algn="ctr">
            <a:solidFill>
              <a:sysClr val="windowText" lastClr="000000"/>
            </a:solidFill>
            <a:prstDash val="solid"/>
            <a:headEnd w="sm" len="sm"/>
            <a:tailEnd type="stealth" w="lg" len="lg"/>
          </a:ln>
          <a:effectLst/>
        </p:spPr>
      </p:cxnSp>
      <p:sp>
        <p:nvSpPr>
          <p:cNvPr id="15" name="TextBox 14">
            <a:extLst>
              <a:ext uri="{FF2B5EF4-FFF2-40B4-BE49-F238E27FC236}">
                <a16:creationId xmlns:a16="http://schemas.microsoft.com/office/drawing/2014/main" id="{8A6416DF-482C-624C-87A4-0DED7643765A}"/>
              </a:ext>
            </a:extLst>
          </p:cNvPr>
          <p:cNvSpPr txBox="1"/>
          <p:nvPr/>
        </p:nvSpPr>
        <p:spPr>
          <a:xfrm>
            <a:off x="6826832" y="1056858"/>
            <a:ext cx="2040943" cy="338554"/>
          </a:xfrm>
          <a:prstGeom prst="rect">
            <a:avLst/>
          </a:prstGeom>
          <a:noFill/>
        </p:spPr>
        <p:txBody>
          <a:bodyPr wrap="none" rtlCol="0">
            <a:spAutoFit/>
          </a:bodyPr>
          <a:lstStyle/>
          <a:p>
            <a:r>
              <a:rPr lang="en-US" b="0" dirty="0">
                <a:solidFill>
                  <a:schemeClr val="bg1"/>
                </a:solidFill>
              </a:rPr>
              <a:t>Posts ( + username)</a:t>
            </a:r>
          </a:p>
        </p:txBody>
      </p:sp>
    </p:spTree>
    <p:extLst>
      <p:ext uri="{BB962C8B-B14F-4D97-AF65-F5344CB8AC3E}">
        <p14:creationId xmlns:p14="http://schemas.microsoft.com/office/powerpoint/2010/main" val="93764366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14300"/>
            <a:ext cx="9372600" cy="1028700"/>
          </a:xfrm>
        </p:spPr>
        <p:txBody>
          <a:bodyPr/>
          <a:lstStyle/>
          <a:p>
            <a:r>
              <a:rPr lang="en-US" dirty="0"/>
              <a:t>Recap: Pros &amp; Cons of NoSQL Systems</a:t>
            </a:r>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Cattell</a:t>
            </a:r>
            <a:r>
              <a:rPr lang="en-US" sz="1000" b="0" dirty="0">
                <a:solidFill>
                  <a:schemeClr val="bg1"/>
                </a:solidFill>
              </a:rPr>
              <a:t> (2010). Scalable SQL and </a:t>
            </a:r>
            <a:r>
              <a:rPr lang="en-US" sz="1000" b="0" dirty="0" err="1">
                <a:solidFill>
                  <a:schemeClr val="bg1"/>
                </a:solidFill>
              </a:rPr>
              <a:t>NoSQL</a:t>
            </a:r>
            <a:r>
              <a:rPr lang="en-US" sz="1000" b="0" dirty="0">
                <a:solidFill>
                  <a:schemeClr val="bg1"/>
                </a:solidFill>
              </a:rPr>
              <a:t> Data Stores. </a:t>
            </a:r>
            <a:r>
              <a:rPr lang="en-US" sz="1000" b="0" i="1" dirty="0">
                <a:solidFill>
                  <a:schemeClr val="bg1"/>
                </a:solidFill>
              </a:rPr>
              <a:t>SIGMOD Record</a:t>
            </a:r>
            <a:r>
              <a:rPr lang="en-US" sz="1000" b="0" dirty="0">
                <a:solidFill>
                  <a:schemeClr val="bg1"/>
                </a:solidFill>
              </a:rPr>
              <a:t>.</a:t>
            </a:r>
          </a:p>
        </p:txBody>
      </p:sp>
      <p:sp>
        <p:nvSpPr>
          <p:cNvPr id="6" name="Slide Number Placeholder 5"/>
          <p:cNvSpPr>
            <a:spLocks noGrp="1"/>
          </p:cNvSpPr>
          <p:nvPr>
            <p:ph type="sldNum" sz="quarter" idx="10"/>
          </p:nvPr>
        </p:nvSpPr>
        <p:spPr/>
        <p:txBody>
          <a:bodyPr/>
          <a:lstStyle/>
          <a:p>
            <a:fld id="{95C605C4-1F5B-4B2B-8458-3FC432AF1FAC}" type="slidenum">
              <a:rPr lang="en-US" smtClean="0"/>
              <a:t>8</a:t>
            </a:fld>
            <a:endParaRPr lang="en-US"/>
          </a:p>
        </p:txBody>
      </p:sp>
      <p:sp>
        <p:nvSpPr>
          <p:cNvPr id="17" name="Content Placeholder 2">
            <a:extLst>
              <a:ext uri="{FF2B5EF4-FFF2-40B4-BE49-F238E27FC236}">
                <a16:creationId xmlns:a16="http://schemas.microsoft.com/office/drawing/2014/main" id="{E1843DFE-1926-D74F-A5EF-126961C4D963}"/>
              </a:ext>
            </a:extLst>
          </p:cNvPr>
          <p:cNvSpPr txBox="1">
            <a:spLocks/>
          </p:cNvSpPr>
          <p:nvPr/>
        </p:nvSpPr>
        <p:spPr bwMode="auto">
          <a:xfrm>
            <a:off x="0" y="5099844"/>
            <a:ext cx="9144000" cy="1469230"/>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None/>
            </a:pPr>
            <a:r>
              <a:rPr lang="en-US" sz="2000" kern="0" dirty="0"/>
              <a:t>Conclusion</a:t>
            </a:r>
            <a:r>
              <a:rPr lang="en-US" sz="2000" b="0" kern="0" dirty="0"/>
              <a:t>: no one size fits all. Depends on needs of application: whether denormalization is suitable; complexity of queries (joins vs simple read/writes); importance of consistency (e.g. financial transactions vs tweets); data volume / need for availability. </a:t>
            </a:r>
          </a:p>
          <a:p>
            <a:pPr marL="0" indent="0">
              <a:buFont typeface="Wingdings" charset="2"/>
              <a:buNone/>
            </a:pPr>
            <a:endParaRPr lang="en-US" sz="2000" kern="0" dirty="0"/>
          </a:p>
        </p:txBody>
      </p:sp>
      <p:sp>
        <p:nvSpPr>
          <p:cNvPr id="12" name="Content Placeholder 2">
            <a:extLst>
              <a:ext uri="{FF2B5EF4-FFF2-40B4-BE49-F238E27FC236}">
                <a16:creationId xmlns:a16="http://schemas.microsoft.com/office/drawing/2014/main" id="{66DBD33A-6F7B-E54E-A154-FB794ACD9FD7}"/>
              </a:ext>
            </a:extLst>
          </p:cNvPr>
          <p:cNvSpPr txBox="1">
            <a:spLocks/>
          </p:cNvSpPr>
          <p:nvPr/>
        </p:nvSpPr>
        <p:spPr bwMode="auto">
          <a:xfrm>
            <a:off x="381000" y="1676400"/>
            <a:ext cx="3962400" cy="3048000"/>
          </a:xfrm>
          <a:prstGeom prst="rect">
            <a:avLst/>
          </a:prstGeom>
          <a:solidFill>
            <a:schemeClr val="accent5">
              <a:alpha val="23000"/>
            </a:schemeClr>
          </a:solidFill>
          <a:ln w="9525">
            <a:solidFill>
              <a:schemeClr val="bg1"/>
            </a:solidFill>
            <a:miter lim="800000"/>
            <a:headEnd/>
            <a:tailEnd/>
          </a:ln>
        </p:spPr>
        <p:txBody>
          <a:bodyPr vert="horz" wrap="square" lIns="91425" tIns="45713" rIns="91425" bIns="45713" numCol="1" anchor="t" anchorCtr="0" compatLnSpc="1">
            <a:prstTxWarp prst="textNoShape">
              <a:avLst/>
            </a:prstTxWarp>
            <a:no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Font typeface="Wingdings" charset="2"/>
              <a:buNone/>
            </a:pPr>
            <a:r>
              <a:rPr lang="en-US" sz="2000" b="0" kern="0">
                <a:solidFill>
                  <a:srgbClr val="00B050"/>
                </a:solidFill>
              </a:rPr>
              <a:t>+</a:t>
            </a:r>
            <a:r>
              <a:rPr lang="en-US" sz="2000" b="0" kern="0"/>
              <a:t> </a:t>
            </a:r>
            <a:r>
              <a:rPr lang="en-US" sz="2000" b="1" kern="0"/>
              <a:t>Flexible / dynamic schema</a:t>
            </a:r>
            <a:r>
              <a:rPr lang="en-US" sz="2000" b="0" kern="0"/>
              <a:t>: suitable for less well-structured data</a:t>
            </a:r>
          </a:p>
          <a:p>
            <a:pPr marL="0" indent="0">
              <a:buFont typeface="Wingdings" charset="2"/>
              <a:buNone/>
            </a:pPr>
            <a:r>
              <a:rPr lang="en-US" sz="2000" b="0" kern="0">
                <a:solidFill>
                  <a:srgbClr val="00B050"/>
                </a:solidFill>
              </a:rPr>
              <a:t>+</a:t>
            </a:r>
            <a:r>
              <a:rPr lang="en-US" sz="2000" b="0" kern="0"/>
              <a:t> </a:t>
            </a:r>
            <a:r>
              <a:rPr lang="en-US" sz="2000" b="1" kern="0"/>
              <a:t>Horizontal scalability</a:t>
            </a:r>
            <a:r>
              <a:rPr lang="en-US" sz="2000" b="0" kern="0"/>
              <a:t>: we will discuss this more next week</a:t>
            </a:r>
            <a:endParaRPr lang="en-US" sz="2000" b="1" kern="0"/>
          </a:p>
          <a:p>
            <a:pPr marL="0" indent="0">
              <a:buFont typeface="Wingdings" charset="2"/>
              <a:buNone/>
            </a:pPr>
            <a:r>
              <a:rPr lang="en-US" sz="2000" b="0" kern="0">
                <a:solidFill>
                  <a:srgbClr val="00B050"/>
                </a:solidFill>
              </a:rPr>
              <a:t>+</a:t>
            </a:r>
            <a:r>
              <a:rPr lang="en-US" sz="2000" b="0" kern="0"/>
              <a:t> </a:t>
            </a:r>
            <a:r>
              <a:rPr lang="en-US" sz="2000" b="1" kern="0"/>
              <a:t>High performance and availability</a:t>
            </a:r>
            <a:r>
              <a:rPr lang="en-US" sz="2000" b="0" kern="0"/>
              <a:t>: due to their relaxed consistency model and fast reads / writes</a:t>
            </a:r>
            <a:endParaRPr lang="en-US" sz="2000" b="0" kern="0" dirty="0"/>
          </a:p>
        </p:txBody>
      </p:sp>
      <p:sp>
        <p:nvSpPr>
          <p:cNvPr id="13" name="Content Placeholder 2">
            <a:extLst>
              <a:ext uri="{FF2B5EF4-FFF2-40B4-BE49-F238E27FC236}">
                <a16:creationId xmlns:a16="http://schemas.microsoft.com/office/drawing/2014/main" id="{D2639CF2-A700-4C46-BAE7-1DAE9D524CE4}"/>
              </a:ext>
            </a:extLst>
          </p:cNvPr>
          <p:cNvSpPr txBox="1">
            <a:spLocks/>
          </p:cNvSpPr>
          <p:nvPr/>
        </p:nvSpPr>
        <p:spPr bwMode="auto">
          <a:xfrm>
            <a:off x="4733924" y="1676399"/>
            <a:ext cx="4029075" cy="3048001"/>
          </a:xfrm>
          <a:prstGeom prst="rect">
            <a:avLst/>
          </a:prstGeom>
          <a:solidFill>
            <a:srgbClr val="92D050">
              <a:alpha val="25000"/>
            </a:srgbClr>
          </a:solidFill>
          <a:ln w="9525">
            <a:solidFill>
              <a:schemeClr val="bg1"/>
            </a:solid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Font typeface="Wingdings" charset="2"/>
              <a:buNone/>
            </a:pPr>
            <a:r>
              <a:rPr lang="en-US" sz="2000" b="1" kern="0" dirty="0">
                <a:solidFill>
                  <a:srgbClr val="FF0000"/>
                </a:solidFill>
              </a:rPr>
              <a:t>-</a:t>
            </a:r>
            <a:r>
              <a:rPr lang="en-US" sz="2000" b="1" kern="0" dirty="0"/>
              <a:t> No declarative query language</a:t>
            </a:r>
            <a:r>
              <a:rPr lang="en-US" sz="2000" b="0" kern="0" dirty="0"/>
              <a:t>: query logic (e.g. joins) may have to be handled on the application side, which can add additional programming</a:t>
            </a:r>
          </a:p>
          <a:p>
            <a:pPr marL="0" indent="0">
              <a:buFont typeface="Wingdings" charset="2"/>
              <a:buNone/>
            </a:pPr>
            <a:r>
              <a:rPr lang="en-US" sz="2000" b="1" kern="0" dirty="0">
                <a:solidFill>
                  <a:srgbClr val="FF0000"/>
                </a:solidFill>
              </a:rPr>
              <a:t>-</a:t>
            </a:r>
            <a:r>
              <a:rPr lang="en-US" sz="2000" b="1" kern="0" dirty="0"/>
              <a:t> Weaker consistency guarantees</a:t>
            </a:r>
            <a:r>
              <a:rPr lang="en-US" sz="2000" b="0" kern="0" dirty="0"/>
              <a:t>: application may receive stale data that may need to be handled on the application side</a:t>
            </a:r>
          </a:p>
        </p:txBody>
      </p:sp>
      <p:sp>
        <p:nvSpPr>
          <p:cNvPr id="14" name="Content Placeholder 2">
            <a:extLst>
              <a:ext uri="{FF2B5EF4-FFF2-40B4-BE49-F238E27FC236}">
                <a16:creationId xmlns:a16="http://schemas.microsoft.com/office/drawing/2014/main" id="{2AA63BDC-AA9A-BF48-B8E2-8E886813014C}"/>
              </a:ext>
            </a:extLst>
          </p:cNvPr>
          <p:cNvSpPr txBox="1">
            <a:spLocks/>
          </p:cNvSpPr>
          <p:nvPr/>
        </p:nvSpPr>
        <p:spPr bwMode="auto">
          <a:xfrm>
            <a:off x="1828800" y="1270794"/>
            <a:ext cx="990600" cy="558006"/>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Font typeface="Wingdings" charset="2"/>
              <a:buNone/>
            </a:pPr>
            <a:r>
              <a:rPr lang="en-US" sz="2000" kern="0" dirty="0"/>
              <a:t>Pros</a:t>
            </a:r>
          </a:p>
        </p:txBody>
      </p:sp>
      <p:sp>
        <p:nvSpPr>
          <p:cNvPr id="15" name="Content Placeholder 2">
            <a:extLst>
              <a:ext uri="{FF2B5EF4-FFF2-40B4-BE49-F238E27FC236}">
                <a16:creationId xmlns:a16="http://schemas.microsoft.com/office/drawing/2014/main" id="{0EE6FCC3-A5AD-FC40-B643-866EC2583361}"/>
              </a:ext>
            </a:extLst>
          </p:cNvPr>
          <p:cNvSpPr txBox="1">
            <a:spLocks/>
          </p:cNvSpPr>
          <p:nvPr/>
        </p:nvSpPr>
        <p:spPr bwMode="auto">
          <a:xfrm>
            <a:off x="6253161" y="1300955"/>
            <a:ext cx="990600" cy="558006"/>
          </a:xfrm>
          <a:prstGeom prst="rect">
            <a:avLst/>
          </a:prstGeom>
          <a:noFill/>
          <a:ln w="9525">
            <a:noFill/>
            <a:miter lim="800000"/>
            <a:headEnd/>
            <a:tailEnd/>
          </a:ln>
        </p:spPr>
        <p:txBody>
          <a:bodyPr vert="horz" wrap="square" lIns="91425" tIns="45713" rIns="91425" bIns="45713" numCol="1" anchor="t" anchorCtr="0" compatLnSpc="1">
            <a:prstTxWarp prst="textNoShape">
              <a:avLst/>
            </a:prstTxWarp>
            <a:normAutofit/>
          </a:bodyPr>
          <a:lst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a:lstStyle>
          <a:p>
            <a:pPr marL="0" indent="0">
              <a:buFont typeface="Wingdings" charset="2"/>
              <a:buNone/>
            </a:pPr>
            <a:r>
              <a:rPr lang="en-US" sz="2000" kern="0" dirty="0"/>
              <a:t>Cons</a:t>
            </a:r>
          </a:p>
        </p:txBody>
      </p:sp>
      <p:pic>
        <p:nvPicPr>
          <p:cNvPr id="16" name="Picture 15">
            <a:extLst>
              <a:ext uri="{FF2B5EF4-FFF2-40B4-BE49-F238E27FC236}">
                <a16:creationId xmlns:a16="http://schemas.microsoft.com/office/drawing/2014/main" id="{96A2A20C-AF28-E546-948F-4045515E138F}"/>
              </a:ext>
            </a:extLst>
          </p:cNvPr>
          <p:cNvPicPr>
            <a:picLocks noChangeAspect="1"/>
          </p:cNvPicPr>
          <p:nvPr/>
        </p:nvPicPr>
        <p:blipFill>
          <a:blip r:embed="rId3"/>
          <a:stretch>
            <a:fillRect/>
          </a:stretch>
        </p:blipFill>
        <p:spPr>
          <a:xfrm>
            <a:off x="3692981" y="1127124"/>
            <a:ext cx="609600" cy="488950"/>
          </a:xfrm>
          <a:prstGeom prst="rect">
            <a:avLst/>
          </a:prstGeom>
        </p:spPr>
      </p:pic>
      <p:pic>
        <p:nvPicPr>
          <p:cNvPr id="20" name="Picture 19">
            <a:extLst>
              <a:ext uri="{FF2B5EF4-FFF2-40B4-BE49-F238E27FC236}">
                <a16:creationId xmlns:a16="http://schemas.microsoft.com/office/drawing/2014/main" id="{DC32C655-112A-164F-ADB6-309731A3F9E1}"/>
              </a:ext>
            </a:extLst>
          </p:cNvPr>
          <p:cNvPicPr>
            <a:picLocks noChangeAspect="1"/>
          </p:cNvPicPr>
          <p:nvPr/>
        </p:nvPicPr>
        <p:blipFill>
          <a:blip r:embed="rId4"/>
          <a:stretch>
            <a:fillRect/>
          </a:stretch>
        </p:blipFill>
        <p:spPr>
          <a:xfrm>
            <a:off x="4876800" y="1027707"/>
            <a:ext cx="564020" cy="588365"/>
          </a:xfrm>
          <a:prstGeom prst="rect">
            <a:avLst/>
          </a:prstGeom>
        </p:spPr>
      </p:pic>
    </p:spTree>
    <p:extLst>
      <p:ext uri="{BB962C8B-B14F-4D97-AF65-F5344CB8AC3E}">
        <p14:creationId xmlns:p14="http://schemas.microsoft.com/office/powerpoint/2010/main" val="372818645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Plan</a:t>
            </a:r>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Cattell</a:t>
            </a:r>
            <a:r>
              <a:rPr lang="en-US" sz="1000" b="0" dirty="0">
                <a:solidFill>
                  <a:schemeClr val="bg1"/>
                </a:solidFill>
              </a:rPr>
              <a:t> (2010). Scalable SQL and </a:t>
            </a:r>
            <a:r>
              <a:rPr lang="en-US" sz="1000" b="0" dirty="0" err="1">
                <a:solidFill>
                  <a:schemeClr val="bg1"/>
                </a:solidFill>
              </a:rPr>
              <a:t>NoSQL</a:t>
            </a:r>
            <a:r>
              <a:rPr lang="en-US" sz="1000" b="0" dirty="0">
                <a:solidFill>
                  <a:schemeClr val="bg1"/>
                </a:solidFill>
              </a:rPr>
              <a:t> Data Stores. </a:t>
            </a:r>
            <a:r>
              <a:rPr lang="en-US" sz="1000" b="0" i="1" dirty="0">
                <a:solidFill>
                  <a:schemeClr val="bg1"/>
                </a:solidFill>
              </a:rPr>
              <a:t>SIGMOD Record</a:t>
            </a:r>
            <a:r>
              <a:rPr lang="en-US" sz="1000" b="0" dirty="0">
                <a:solidFill>
                  <a:schemeClr val="bg1"/>
                </a:solidFill>
              </a:rPr>
              <a:t>.</a:t>
            </a:r>
          </a:p>
        </p:txBody>
      </p:sp>
      <p:sp>
        <p:nvSpPr>
          <p:cNvPr id="6" name="Slide Number Placeholder 5"/>
          <p:cNvSpPr>
            <a:spLocks noGrp="1"/>
          </p:cNvSpPr>
          <p:nvPr>
            <p:ph type="sldNum" sz="quarter" idx="10"/>
          </p:nvPr>
        </p:nvSpPr>
        <p:spPr/>
        <p:txBody>
          <a:bodyPr/>
          <a:lstStyle/>
          <a:p>
            <a:fld id="{95C605C4-1F5B-4B2B-8458-3FC432AF1FAC}" type="slidenum">
              <a:rPr lang="en-US" smtClean="0"/>
              <a:t>9</a:t>
            </a:fld>
            <a:endParaRPr lang="en-US"/>
          </a:p>
        </p:txBody>
      </p:sp>
      <p:sp>
        <p:nvSpPr>
          <p:cNvPr id="11" name="Rectangle 10">
            <a:extLst>
              <a:ext uri="{FF2B5EF4-FFF2-40B4-BE49-F238E27FC236}">
                <a16:creationId xmlns:a16="http://schemas.microsoft.com/office/drawing/2014/main" id="{4B5956F3-666A-C640-B2A7-EA21592BC5A3}"/>
              </a:ext>
            </a:extLst>
          </p:cNvPr>
          <p:cNvSpPr/>
          <p:nvPr/>
        </p:nvSpPr>
        <p:spPr>
          <a:xfrm>
            <a:off x="228600" y="1066799"/>
            <a:ext cx="4267200" cy="827933"/>
          </a:xfrm>
          <a:prstGeom prst="rect">
            <a:avLst/>
          </a:prstGeom>
          <a:solidFill>
            <a:srgbClr val="CC99FF">
              <a:alpha val="24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bg1"/>
              </a:solidFill>
            </a:endParaRPr>
          </a:p>
        </p:txBody>
      </p:sp>
      <p:sp>
        <p:nvSpPr>
          <p:cNvPr id="5" name="Content Placeholder 4">
            <a:extLst>
              <a:ext uri="{FF2B5EF4-FFF2-40B4-BE49-F238E27FC236}">
                <a16:creationId xmlns:a16="http://schemas.microsoft.com/office/drawing/2014/main" id="{5144881D-9822-764D-9B91-17C203DFF684}"/>
              </a:ext>
            </a:extLst>
          </p:cNvPr>
          <p:cNvSpPr>
            <a:spLocks noGrp="1"/>
          </p:cNvSpPr>
          <p:nvPr>
            <p:ph idx="1"/>
          </p:nvPr>
        </p:nvSpPr>
        <p:spPr>
          <a:xfrm>
            <a:off x="381000" y="1066800"/>
            <a:ext cx="4648200" cy="5105400"/>
          </a:xfrm>
        </p:spPr>
        <p:txBody>
          <a:bodyPr/>
          <a:lstStyle/>
          <a:p>
            <a:r>
              <a:rPr lang="en-US" b="1" dirty="0"/>
              <a:t>Basic Concepts of Distributed Databases</a:t>
            </a:r>
          </a:p>
          <a:p>
            <a:r>
              <a:rPr lang="en-US" dirty="0"/>
              <a:t>Data Partitioning</a:t>
            </a:r>
          </a:p>
          <a:p>
            <a:r>
              <a:rPr lang="en-US" dirty="0"/>
              <a:t>Query Processing in NoSQL</a:t>
            </a:r>
          </a:p>
        </p:txBody>
      </p:sp>
      <p:pic>
        <p:nvPicPr>
          <p:cNvPr id="8" name="Picture 7">
            <a:extLst>
              <a:ext uri="{FF2B5EF4-FFF2-40B4-BE49-F238E27FC236}">
                <a16:creationId xmlns:a16="http://schemas.microsoft.com/office/drawing/2014/main" id="{F6D32B2D-4C7A-A147-915B-F3123AFEC25C}"/>
              </a:ext>
            </a:extLst>
          </p:cNvPr>
          <p:cNvPicPr>
            <a:picLocks noChangeAspect="1"/>
          </p:cNvPicPr>
          <p:nvPr/>
        </p:nvPicPr>
        <p:blipFill>
          <a:blip r:embed="rId3"/>
          <a:stretch>
            <a:fillRect/>
          </a:stretch>
        </p:blipFill>
        <p:spPr>
          <a:xfrm>
            <a:off x="5454650" y="1598687"/>
            <a:ext cx="3384550" cy="4261518"/>
          </a:xfrm>
          <a:prstGeom prst="rect">
            <a:avLst/>
          </a:prstGeom>
        </p:spPr>
      </p:pic>
    </p:spTree>
    <p:extLst>
      <p:ext uri="{BB962C8B-B14F-4D97-AF65-F5344CB8AC3E}">
        <p14:creationId xmlns:p14="http://schemas.microsoft.com/office/powerpoint/2010/main" val="2666486421"/>
      </p:ext>
    </p:extLst>
  </p:cSld>
  <p:clrMapOvr>
    <a:masterClrMapping/>
  </p:clrMapOvr>
  <p:transition/>
</p:sld>
</file>

<file path=ppt/theme/theme1.xml><?xml version="1.0" encoding="utf-8"?>
<a:theme xmlns:a="http://schemas.openxmlformats.org/drawingml/2006/main" name="Default Design">
  <a:themeElements>
    <a:clrScheme name="Custom 2">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3333FF"/>
      </a:hlink>
      <a:folHlink>
        <a:srgbClr val="000066"/>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solidFill>
            <a:schemeClr val="bg1"/>
          </a:solidFill>
        </a:ln>
      </a:spPr>
      <a:bodyPr rtlCol="0" anchor="ctr"/>
      <a:lstStyle>
        <a:defPPr algn="ctr">
          <a:defRPr sz="120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0070C0"/>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86691</TotalTime>
  <Words>4325</Words>
  <Application>Microsoft Macintosh PowerPoint</Application>
  <PresentationFormat>On-screen Show (4:3)</PresentationFormat>
  <Paragraphs>559</Paragraphs>
  <Slides>46</Slides>
  <Notes>14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Arial Black</vt:lpstr>
      <vt:lpstr>Courier New</vt:lpstr>
      <vt:lpstr>Gill Sans</vt:lpstr>
      <vt:lpstr>Gill Sans Ultra Bold</vt:lpstr>
      <vt:lpstr>Wingdings</vt:lpstr>
      <vt:lpstr>Default Design</vt:lpstr>
      <vt:lpstr>PowerPoint Presentation</vt:lpstr>
      <vt:lpstr>Recap: NoSQL</vt:lpstr>
      <vt:lpstr>Recap: Key-Value Stores</vt:lpstr>
      <vt:lpstr>Recap: Document Stores</vt:lpstr>
      <vt:lpstr>Recap: Strong vs Eventual Consistency</vt:lpstr>
      <vt:lpstr>Clarification: Strong Consistency vs ACID</vt:lpstr>
      <vt:lpstr>Recap: Duplication</vt:lpstr>
      <vt:lpstr>Recap: Pros &amp; Cons of NoSQL Systems</vt:lpstr>
      <vt:lpstr>Today’s Plan</vt:lpstr>
      <vt:lpstr>Introduction and Motivation</vt:lpstr>
      <vt:lpstr>Data Transparency</vt:lpstr>
      <vt:lpstr>Assumption of Distributed Databases</vt:lpstr>
      <vt:lpstr>Distributed Database Architectures</vt:lpstr>
      <vt:lpstr>Today’s Plan</vt:lpstr>
      <vt:lpstr>Table Partitioning</vt:lpstr>
      <vt:lpstr>Horizontal Partitioning</vt:lpstr>
      <vt:lpstr>Horizontal Partitioning</vt:lpstr>
      <vt:lpstr>Horizontal Partitioning</vt:lpstr>
      <vt:lpstr>Horizontal Partitioning – Range Partition</vt:lpstr>
      <vt:lpstr>Horizontal Partitioning – Hash Partition</vt:lpstr>
      <vt:lpstr>Consistent Hashing</vt:lpstr>
      <vt:lpstr>Consistent Hashing</vt:lpstr>
      <vt:lpstr>Consistent Hashing</vt:lpstr>
      <vt:lpstr>Consistent Hashing</vt:lpstr>
      <vt:lpstr>Consistent Hashing</vt:lpstr>
      <vt:lpstr>Consistent Hashing</vt:lpstr>
      <vt:lpstr>Consistent Hashing</vt:lpstr>
      <vt:lpstr>Today’s Plan</vt:lpstr>
      <vt:lpstr>Architecture of MongoDB</vt:lpstr>
      <vt:lpstr>Architecture of MongoDB</vt:lpstr>
      <vt:lpstr>Architecture of MongoDB</vt:lpstr>
      <vt:lpstr>Example of Read or Write Query</vt:lpstr>
      <vt:lpstr>Example of Read or Write Query</vt:lpstr>
      <vt:lpstr>Example of Read or Write Query</vt:lpstr>
      <vt:lpstr>Example of Read or Write Query</vt:lpstr>
      <vt:lpstr>Example of Read or Write Query</vt:lpstr>
      <vt:lpstr>Example of Read or Write Query</vt:lpstr>
      <vt:lpstr>Replication in MongoDB</vt:lpstr>
      <vt:lpstr>Conclusion: Reasons for Scalability &amp; Performance of NoSQL</vt:lpstr>
      <vt:lpstr>First Half Wrap-up + Exam Info</vt:lpstr>
      <vt:lpstr>Scope of Exam</vt:lpstr>
      <vt:lpstr>Tips for Designing MapReduce Programs</vt:lpstr>
      <vt:lpstr>MapReduce: Example</vt:lpstr>
      <vt:lpstr>MapReduce: Example</vt:lpstr>
      <vt:lpstr>MapReduce: Example</vt:lpstr>
      <vt:lpstr>Good luck with the 2nd half of the class, and the exam!</vt:lpstr>
    </vt:vector>
  </TitlesOfParts>
  <Company>University of Maryland</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Data-Intensive Information Processing Applications </dc:title>
  <dc:creator>Jimmy Lin</dc:creator>
  <cp:lastModifiedBy>Bryan Hooi Kuen-Yew</cp:lastModifiedBy>
  <cp:revision>8865</cp:revision>
  <cp:lastPrinted>2023-09-21T23:21:17Z</cp:lastPrinted>
  <dcterms:created xsi:type="dcterms:W3CDTF">2012-08-31T06:36:49Z</dcterms:created>
  <dcterms:modified xsi:type="dcterms:W3CDTF">2023-09-22T09:37:07Z</dcterms:modified>
</cp:coreProperties>
</file>